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9"/>
  </p:notesMasterIdLst>
  <p:sldIdLst>
    <p:sldId id="585" r:id="rId2"/>
    <p:sldId id="568" r:id="rId3"/>
    <p:sldId id="534" r:id="rId4"/>
    <p:sldId id="526" r:id="rId5"/>
    <p:sldId id="555" r:id="rId6"/>
    <p:sldId id="567" r:id="rId7"/>
    <p:sldId id="554" r:id="rId8"/>
    <p:sldId id="556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28" r:id="rId18"/>
    <p:sldId id="566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287" r:id="rId36"/>
    <p:sldId id="284" r:id="rId37"/>
    <p:sldId id="288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D3240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3953A-6941-6028-63C0-AAD7D8BF8E47}" v="884" dt="2025-02-07T23:52:32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1"/>
    <p:restoredTop sz="94694"/>
  </p:normalViewPr>
  <p:slideViewPr>
    <p:cSldViewPr snapToGrid="0">
      <p:cViewPr varScale="1">
        <p:scale>
          <a:sx n="121" d="100"/>
          <a:sy n="121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D308DF9B-C31C-86E9-D946-1D8419FC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>
            <a:extLst>
              <a:ext uri="{FF2B5EF4-FFF2-40B4-BE49-F238E27FC236}">
                <a16:creationId xmlns:a16="http://schemas.microsoft.com/office/drawing/2014/main" id="{C61AFA2E-6B13-243B-EF51-9D16B7FB8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>
            <a:extLst>
              <a:ext uri="{FF2B5EF4-FFF2-40B4-BE49-F238E27FC236}">
                <a16:creationId xmlns:a16="http://schemas.microsoft.com/office/drawing/2014/main" id="{5FF5CB29-2AB7-5CD6-E5BE-AABDB24BA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42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C60D6C62-E1F3-D4BC-D423-C4909A55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>
            <a:extLst>
              <a:ext uri="{FF2B5EF4-FFF2-40B4-BE49-F238E27FC236}">
                <a16:creationId xmlns:a16="http://schemas.microsoft.com/office/drawing/2014/main" id="{FA90B117-F26C-7F4C-C45E-E96B5628A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>
            <a:extLst>
              <a:ext uri="{FF2B5EF4-FFF2-40B4-BE49-F238E27FC236}">
                <a16:creationId xmlns:a16="http://schemas.microsoft.com/office/drawing/2014/main" id="{17278233-C5AB-FE5E-AE3E-AE1393E5F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3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322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405B94F8-EDA5-7385-3CD9-9CA430F6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>
            <a:extLst>
              <a:ext uri="{FF2B5EF4-FFF2-40B4-BE49-F238E27FC236}">
                <a16:creationId xmlns:a16="http://schemas.microsoft.com/office/drawing/2014/main" id="{8DAD9FAA-1B28-7B3B-C43F-F9B717AA1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>
            <a:extLst>
              <a:ext uri="{FF2B5EF4-FFF2-40B4-BE49-F238E27FC236}">
                <a16:creationId xmlns:a16="http://schemas.microsoft.com/office/drawing/2014/main" id="{8500A2B9-92C2-C5B1-6D67-A989BA0DC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3010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A75435FA-95A2-A476-D119-B3DD7E6E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>
            <a:extLst>
              <a:ext uri="{FF2B5EF4-FFF2-40B4-BE49-F238E27FC236}">
                <a16:creationId xmlns:a16="http://schemas.microsoft.com/office/drawing/2014/main" id="{82AAD833-B3F7-B1BB-BFE5-3F8C4617F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>
            <a:extLst>
              <a:ext uri="{FF2B5EF4-FFF2-40B4-BE49-F238E27FC236}">
                <a16:creationId xmlns:a16="http://schemas.microsoft.com/office/drawing/2014/main" id="{0CDD9EE0-6D60-B53A-7622-E7060B922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34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DF047796-59A4-99D2-2C4A-6136A6BF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>
            <a:extLst>
              <a:ext uri="{FF2B5EF4-FFF2-40B4-BE49-F238E27FC236}">
                <a16:creationId xmlns:a16="http://schemas.microsoft.com/office/drawing/2014/main" id="{53F74AD8-2BAA-CC5B-37B0-64B5850D8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>
            <a:extLst>
              <a:ext uri="{FF2B5EF4-FFF2-40B4-BE49-F238E27FC236}">
                <a16:creationId xmlns:a16="http://schemas.microsoft.com/office/drawing/2014/main" id="{ECB7DDAB-7BD9-DAF7-9716-EE15B8D51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08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662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Introducción a Java </a:t>
            </a:r>
          </a:p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para la Web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09CB5CB-15D8-F55A-9DD1-4BDCEF915450}"/>
              </a:ext>
            </a:extLst>
          </p:cNvPr>
          <p:cNvSpPr txBox="1">
            <a:spLocks/>
          </p:cNvSpPr>
          <p:nvPr userDrawn="1"/>
        </p:nvSpPr>
        <p:spPr>
          <a:xfrm>
            <a:off x="7569630" y="4389884"/>
            <a:ext cx="4511674" cy="724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2C9B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Sebastian</a:t>
            </a:r>
            <a:r>
              <a:rPr lang="es-ES" dirty="0"/>
              <a:t> </a:t>
            </a:r>
            <a:r>
              <a:rPr lang="es-ES" dirty="0" err="1"/>
              <a:t>Gomez</a:t>
            </a:r>
            <a:r>
              <a:rPr lang="es-ES" dirty="0"/>
              <a:t> (</a:t>
            </a:r>
            <a:r>
              <a:rPr lang="es-ES" dirty="0" err="1"/>
              <a:t>sagomeza@eafit.edu.co</a:t>
            </a:r>
            <a:r>
              <a:rPr lang="es-ES" dirty="0"/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EF4010AD-4716-BB44-FF81-955FDCDF3C52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70719F6-D5A0-811C-2947-33E96F85646F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C20F40A3-181D-992E-9D62-BBDA9C5D664B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XAMPP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879E3113-D2BF-9416-AA5D-59537D754DA7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 PHP</a:t>
            </a: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501483D7-87B7-40B7-917E-C3D0087A03A7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5FE262F9-1107-E0F8-8DD4-F3D6C1F01B23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D822A70C-7C9B-B298-AB01-E06D25E94D6B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534E63E-1635-4FA4-289B-342194F1731A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47BD2419-6D1B-A355-4119-760E2089815E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XAMPP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FA56481C-E1D1-6D97-7520-305E150E37CE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 PHP</a:t>
            </a: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D5054FA0-4B38-1D38-061D-448E1B0E2008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A6D46080-04AE-F508-0EE9-72B368D99BD7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n-US" dirty="0"/>
              <a:t>F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F</a:t>
            </a:r>
          </a:p>
          <a:p>
            <a:endParaRPr lang="en-US" dirty="0"/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-19054" y="145270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</a:rPr>
              <a:t>Apache Tomcat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25254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-9527" y="30032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en la Web</a:t>
            </a: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-23133" y="455372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-19054" y="532474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clase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9DF7A19A-6133-FBBF-D3FD-3F878EB90BB6}"/>
              </a:ext>
            </a:extLst>
          </p:cNvPr>
          <p:cNvSpPr/>
          <p:nvPr userDrawn="1"/>
        </p:nvSpPr>
        <p:spPr>
          <a:xfrm>
            <a:off x="-19054" y="377979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22450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6803" y="144132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Apache Tomcat</a:t>
            </a:r>
            <a:endParaRPr lang="en-US"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80139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-19054" y="461730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-19054" y="54127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clase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61C8C970-F0A2-2DA3-4E1B-548E591036E0}"/>
              </a:ext>
            </a:extLst>
          </p:cNvPr>
          <p:cNvSpPr/>
          <p:nvPr userDrawn="1"/>
        </p:nvSpPr>
        <p:spPr>
          <a:xfrm>
            <a:off x="6803" y="298933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en la Web</a:t>
            </a:r>
          </a:p>
        </p:txBody>
      </p:sp>
    </p:spTree>
    <p:extLst>
      <p:ext uri="{BB962C8B-B14F-4D97-AF65-F5344CB8AC3E}">
        <p14:creationId xmlns:p14="http://schemas.microsoft.com/office/powerpoint/2010/main" val="33672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-9526" y="298147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Java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la Web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25254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-9527" y="1425168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</a:rPr>
              <a:t>Apache Tomcat</a:t>
            </a:r>
            <a:endParaRPr lang="en-US"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-23133" y="455372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-19054" y="532474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clase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9DF7A19A-6133-FBBF-D3FD-3F878EB90BB6}"/>
              </a:ext>
            </a:extLst>
          </p:cNvPr>
          <p:cNvSpPr/>
          <p:nvPr userDrawn="1"/>
        </p:nvSpPr>
        <p:spPr>
          <a:xfrm>
            <a:off x="-19054" y="377979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38150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9526" y="371346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6041" y="138835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Apache Tomcat</a:t>
            </a:r>
            <a:endParaRPr lang="en-US"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23133" y="221607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1" y="461591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9527" y="542435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clase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345DDA45-3730-7547-5425-A6A54CC5B6B1}"/>
              </a:ext>
            </a:extLst>
          </p:cNvPr>
          <p:cNvSpPr/>
          <p:nvPr userDrawn="1"/>
        </p:nvSpPr>
        <p:spPr>
          <a:xfrm>
            <a:off x="-1743" y="293730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en la Web</a:t>
            </a:r>
          </a:p>
        </p:txBody>
      </p:sp>
    </p:spTree>
    <p:extLst>
      <p:ext uri="{BB962C8B-B14F-4D97-AF65-F5344CB8AC3E}">
        <p14:creationId xmlns:p14="http://schemas.microsoft.com/office/powerpoint/2010/main" val="33066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6718" y="0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-9527" y="483960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Actividad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-13012" y="162506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Apache Tomcat</a:t>
            </a:r>
            <a:endParaRPr lang="en-US"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-19053" y="244635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-19054" y="40768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-9527" y="56419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clase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8D579F1A-FD4C-124F-2957-1A4008420365}"/>
              </a:ext>
            </a:extLst>
          </p:cNvPr>
          <p:cNvSpPr/>
          <p:nvPr userDrawn="1"/>
        </p:nvSpPr>
        <p:spPr>
          <a:xfrm>
            <a:off x="-19053" y="326908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en la Web</a:t>
            </a:r>
          </a:p>
        </p:txBody>
      </p:sp>
    </p:spTree>
    <p:extLst>
      <p:ext uri="{BB962C8B-B14F-4D97-AF65-F5344CB8AC3E}">
        <p14:creationId xmlns:p14="http://schemas.microsoft.com/office/powerpoint/2010/main" val="282505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9737" y="222069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-19055" y="5405419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Diagrama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clase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-9527" y="141141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Apache Tomcat</a:t>
            </a:r>
            <a:endParaRPr lang="en-US"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-19055" y="219653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</a:p>
        </p:txBody>
      </p:sp>
      <p:sp>
        <p:nvSpPr>
          <p:cNvPr id="2" name="Google Shape;47;p33">
            <a:extLst>
              <a:ext uri="{FF2B5EF4-FFF2-40B4-BE49-F238E27FC236}">
                <a16:creationId xmlns:a16="http://schemas.microsoft.com/office/drawing/2014/main" id="{FECB7F86-9AC7-BBBD-9E6C-AA3A832BA236}"/>
              </a:ext>
            </a:extLst>
          </p:cNvPr>
          <p:cNvSpPr/>
          <p:nvPr userDrawn="1"/>
        </p:nvSpPr>
        <p:spPr>
          <a:xfrm>
            <a:off x="210" y="4616749"/>
            <a:ext cx="1586596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3BE43B31-C4EA-E3F7-8E99-98E4EB3CE51D}"/>
              </a:ext>
            </a:extLst>
          </p:cNvPr>
          <p:cNvSpPr/>
          <p:nvPr userDrawn="1"/>
        </p:nvSpPr>
        <p:spPr>
          <a:xfrm>
            <a:off x="-9526" y="3806238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</a:p>
        </p:txBody>
      </p:sp>
      <p:sp>
        <p:nvSpPr>
          <p:cNvPr id="4" name="Google Shape;47;p33">
            <a:extLst>
              <a:ext uri="{FF2B5EF4-FFF2-40B4-BE49-F238E27FC236}">
                <a16:creationId xmlns:a16="http://schemas.microsoft.com/office/drawing/2014/main" id="{F41C97B3-93BD-98C4-4BF1-D9BB03A87340}"/>
              </a:ext>
            </a:extLst>
          </p:cNvPr>
          <p:cNvSpPr/>
          <p:nvPr userDrawn="1"/>
        </p:nvSpPr>
        <p:spPr>
          <a:xfrm>
            <a:off x="-9528" y="30092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 en la Web</a:t>
            </a:r>
          </a:p>
        </p:txBody>
      </p:sp>
    </p:spTree>
    <p:extLst>
      <p:ext uri="{BB962C8B-B14F-4D97-AF65-F5344CB8AC3E}">
        <p14:creationId xmlns:p14="http://schemas.microsoft.com/office/powerpoint/2010/main" val="163481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704" r:id="rId5"/>
    <p:sldLayoutId id="2147483709" r:id="rId6"/>
    <p:sldLayoutId id="2147483705" r:id="rId7"/>
    <p:sldLayoutId id="2147483706" r:id="rId8"/>
    <p:sldLayoutId id="2147483707" r:id="rId9"/>
    <p:sldLayoutId id="2147483681" r:id="rId10"/>
    <p:sldLayoutId id="2147483682" r:id="rId11"/>
    <p:sldLayoutId id="2147483683" r:id="rId12"/>
    <p:sldLayoutId id="2147483684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earch.maven.org/" TargetMode="External"/><Relationship Id="rId3" Type="http://schemas.openxmlformats.org/officeDocument/2006/relationships/image" Target="../media/image32.sv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plugins.gradle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gomezar/java-servlets-starter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omcat.apache.org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69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B290B-EA10-81F7-BFDF-E29F155B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Comentarios en Java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F2A3BF-2D86-3800-B3E0-01E45B0D1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EE15E8A-B33F-6EF3-242A-11D53C3D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058" y="1566840"/>
            <a:ext cx="9295331" cy="4351338"/>
          </a:xfrm>
        </p:spPr>
      </p:pic>
    </p:spTree>
    <p:extLst>
      <p:ext uri="{BB962C8B-B14F-4D97-AF65-F5344CB8AC3E}">
        <p14:creationId xmlns:p14="http://schemas.microsoft.com/office/powerpoint/2010/main" val="244918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954C4-D95E-E30F-4C53-1E5B5B69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E690FF-D7FF-4890-C978-DED865922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7943DCC-1225-DD02-AAE4-35B64638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" t="2906" r="330" b="2724"/>
          <a:stretch/>
        </p:blipFill>
        <p:spPr>
          <a:xfrm>
            <a:off x="2822348" y="1303207"/>
            <a:ext cx="8827904" cy="5232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8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F0161-BE4E-3FD4-DD8A-FE0DE2B2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Objetos y Clases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244B6F-99C1-8A55-6443-9D7FEA7ED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E6FD7EA-60A8-6919-7617-E4E76B7D0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233" y="1014339"/>
            <a:ext cx="6611008" cy="5621592"/>
          </a:xfrm>
        </p:spPr>
      </p:pic>
    </p:spTree>
    <p:extLst>
      <p:ext uri="{BB962C8B-B14F-4D97-AF65-F5344CB8AC3E}">
        <p14:creationId xmlns:p14="http://schemas.microsoft.com/office/powerpoint/2010/main" val="336509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BC5C4-4775-04CC-E4D0-98A5D4AA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Herencia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FF3FA-4D1B-6EFC-6B77-EF2F92813F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13A8FBE-43D0-61A2-CB76-9D664C7D7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289" y="991308"/>
            <a:ext cx="7388773" cy="5860454"/>
          </a:xfrm>
        </p:spPr>
      </p:pic>
    </p:spTree>
    <p:extLst>
      <p:ext uri="{BB962C8B-B14F-4D97-AF65-F5344CB8AC3E}">
        <p14:creationId xmlns:p14="http://schemas.microsoft.com/office/powerpoint/2010/main" val="151358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73A1C-F6C5-C2EC-EFE2-FFD65A7E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Polimorfismo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84A677-7CE2-3548-A495-82EDBE0E5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D2AC35E-66A0-91E8-C8A1-AD267213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410789"/>
            <a:ext cx="9295331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78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8844E-A5BD-2FE5-BAB0-34E98F6BF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There are no bad programming languages, only bad programmers.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0F40C8-50F7-41F2-DFAC-6D1819F28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5" name="Picture 4" descr="Tip, tips png - Tips free download - 650x650,60.79 KB">
            <a:extLst>
              <a:ext uri="{FF2B5EF4-FFF2-40B4-BE49-F238E27FC236}">
                <a16:creationId xmlns:a16="http://schemas.microsoft.com/office/drawing/2014/main" id="{E402B989-FDF2-4A62-8250-AD9D9245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3102783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833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5DAAE-0322-8CFD-BE0A-15556B28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4400" b="1" dirty="0">
                <a:solidFill>
                  <a:srgbClr val="009BAF"/>
                </a:solidFill>
                <a:latin typeface="Calibri"/>
                <a:ea typeface="Calibri"/>
                <a:cs typeface="Calibri"/>
              </a:rPr>
              <a:t>Sitios o plataformas populares hechos con Java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8BEDC0-1C8F-A8B5-28F3-04B9C9134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5" name="Picture 3" descr="Business Lessons for FAANG, from FAANG — Apple! | by ...">
            <a:extLst>
              <a:ext uri="{FF2B5EF4-FFF2-40B4-BE49-F238E27FC236}">
                <a16:creationId xmlns:a16="http://schemas.microsoft.com/office/drawing/2014/main" id="{AC3D2FA8-C8E7-399B-18C9-E98A671A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88" t="17913" r="690" b="23425"/>
          <a:stretch/>
        </p:blipFill>
        <p:spPr>
          <a:xfrm>
            <a:off x="2693568" y="1410789"/>
            <a:ext cx="7693387" cy="45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000" dirty="0"/>
              <a:t>Apache Tomcat para </a:t>
            </a:r>
            <a:r>
              <a:rPr lang="en-US" sz="3000" dirty="0" err="1"/>
              <a:t>aplicaciones</a:t>
            </a:r>
            <a:r>
              <a:rPr lang="en-US" sz="3000" dirty="0"/>
              <a:t> web con Java</a:t>
            </a:r>
          </a:p>
          <a:p>
            <a:r>
              <a:rPr lang="en-US" sz="3000" dirty="0"/>
              <a:t>Java Historia y </a:t>
            </a:r>
            <a:r>
              <a:rPr lang="en-US" sz="3000" dirty="0" err="1"/>
              <a:t>Fundamentos</a:t>
            </a:r>
            <a:endParaRPr lang="en-US" sz="3000" dirty="0"/>
          </a:p>
          <a:p>
            <a:r>
              <a:rPr lang="en-US" sz="4000" b="1" dirty="0"/>
              <a:t>Java </a:t>
            </a:r>
            <a:r>
              <a:rPr lang="en-US" sz="4000" b="1" dirty="0" err="1"/>
              <a:t>en</a:t>
            </a:r>
            <a:r>
              <a:rPr lang="en-US" sz="4000" b="1" dirty="0"/>
              <a:t> la Web (old School)</a:t>
            </a:r>
          </a:p>
          <a:p>
            <a:r>
              <a:rPr lang="en-US" sz="3000" dirty="0" err="1"/>
              <a:t>Gestores</a:t>
            </a:r>
            <a:r>
              <a:rPr lang="en-US" sz="3000" dirty="0"/>
              <a:t> de </a:t>
            </a:r>
            <a:r>
              <a:rPr lang="en-US" sz="3000" dirty="0" err="1"/>
              <a:t>Depedencias</a:t>
            </a:r>
            <a:r>
              <a:rPr lang="en-US" sz="3000" dirty="0"/>
              <a:t> y Maven</a:t>
            </a:r>
          </a:p>
          <a:p>
            <a:r>
              <a:rPr lang="en-US" sz="3000" dirty="0"/>
              <a:t>Live Coding y </a:t>
            </a:r>
            <a:r>
              <a:rPr lang="en-US" sz="3000" dirty="0" err="1"/>
              <a:t>Actividad</a:t>
            </a:r>
            <a:endParaRPr lang="en-US" sz="3000" dirty="0"/>
          </a:p>
          <a:p>
            <a:r>
              <a:rPr lang="en-US" sz="3000" dirty="0" err="1"/>
              <a:t>Revisión</a:t>
            </a:r>
            <a:r>
              <a:rPr lang="en-US" sz="3000" dirty="0"/>
              <a:t> </a:t>
            </a:r>
            <a:r>
              <a:rPr lang="en-US" sz="3000" dirty="0" err="1"/>
              <a:t>Diagrama</a:t>
            </a:r>
            <a:r>
              <a:rPr lang="en-US" sz="3000" dirty="0"/>
              <a:t> de </a:t>
            </a:r>
            <a:r>
              <a:rPr lang="en-US" sz="3000" dirty="0" err="1"/>
              <a:t>Clases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02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4D3F8AD-BA55-0D59-F730-BEF3D7AC9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207523"/>
            <a:ext cx="7851704" cy="646565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ea typeface="+mn-lt"/>
                <a:cs typeface="+mn-lt"/>
              </a:rPr>
              <a:t>Servlets: </a:t>
            </a:r>
            <a:r>
              <a:rPr lang="en-US" sz="2200" dirty="0" err="1">
                <a:ea typeface="+mn-lt"/>
                <a:cs typeface="+mn-lt"/>
              </a:rPr>
              <a:t>Clases</a:t>
            </a:r>
            <a:r>
              <a:rPr lang="en-US" sz="2200" dirty="0">
                <a:ea typeface="+mn-lt"/>
                <a:cs typeface="+mn-lt"/>
              </a:rPr>
              <a:t> Java que </a:t>
            </a:r>
            <a:r>
              <a:rPr lang="en-US" sz="2200" dirty="0" err="1">
                <a:ea typeface="+mn-lt"/>
                <a:cs typeface="+mn-lt"/>
              </a:rPr>
              <a:t>reciben</a:t>
            </a:r>
            <a:r>
              <a:rPr lang="en-US" sz="2200" dirty="0">
                <a:ea typeface="+mn-lt"/>
                <a:cs typeface="+mn-lt"/>
              </a:rPr>
              <a:t> y </a:t>
            </a:r>
            <a:r>
              <a:rPr lang="en-US" sz="2200" dirty="0" err="1">
                <a:ea typeface="+mn-lt"/>
                <a:cs typeface="+mn-lt"/>
              </a:rPr>
              <a:t>procesan</a:t>
            </a:r>
            <a:r>
              <a:rPr lang="en-US" sz="2200" dirty="0">
                <a:ea typeface="+mn-lt"/>
                <a:cs typeface="+mn-lt"/>
              </a:rPr>
              <a:t> solicitudes HTTP, </a:t>
            </a:r>
            <a:r>
              <a:rPr lang="en-US" sz="2200" dirty="0" err="1">
                <a:ea typeface="+mn-lt"/>
                <a:cs typeface="+mn-lt"/>
              </a:rPr>
              <a:t>generando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respuestas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dinámicas</a:t>
            </a:r>
            <a:r>
              <a:rPr lang="en-US" sz="2200" dirty="0">
                <a:ea typeface="+mn-lt"/>
                <a:cs typeface="+mn-lt"/>
              </a:rPr>
              <a:t>.</a:t>
            </a:r>
          </a:p>
          <a:p>
            <a:endParaRPr lang="en-US" sz="2200" dirty="0"/>
          </a:p>
          <a:p>
            <a:r>
              <a:rPr lang="en-US" sz="2200" b="1" dirty="0">
                <a:ea typeface="+mn-lt"/>
                <a:cs typeface="+mn-lt"/>
              </a:rPr>
              <a:t>JSP (</a:t>
            </a:r>
            <a:r>
              <a:rPr lang="en-US" sz="2200" b="1" dirty="0" err="1">
                <a:ea typeface="+mn-lt"/>
                <a:cs typeface="+mn-lt"/>
              </a:rPr>
              <a:t>JavaServer</a:t>
            </a:r>
            <a:r>
              <a:rPr lang="en-US" sz="2200" b="1" dirty="0">
                <a:ea typeface="+mn-lt"/>
                <a:cs typeface="+mn-lt"/>
              </a:rPr>
              <a:t> Pages): </a:t>
            </a:r>
            <a:r>
              <a:rPr lang="en-US" sz="2200" dirty="0" err="1">
                <a:ea typeface="+mn-lt"/>
                <a:cs typeface="+mn-lt"/>
              </a:rPr>
              <a:t>Páginas</a:t>
            </a:r>
            <a:r>
              <a:rPr lang="en-US" sz="2200" dirty="0">
                <a:ea typeface="+mn-lt"/>
                <a:cs typeface="+mn-lt"/>
              </a:rPr>
              <a:t> HTML que </a:t>
            </a:r>
            <a:r>
              <a:rPr lang="en-US" sz="2200" dirty="0" err="1">
                <a:ea typeface="+mn-lt"/>
                <a:cs typeface="+mn-lt"/>
              </a:rPr>
              <a:t>pueden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incluir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código</a:t>
            </a:r>
            <a:r>
              <a:rPr lang="en-US" sz="2200" dirty="0">
                <a:ea typeface="+mn-lt"/>
                <a:cs typeface="+mn-lt"/>
              </a:rPr>
              <a:t> Java para </a:t>
            </a:r>
            <a:r>
              <a:rPr lang="en-US" sz="2200" dirty="0" err="1">
                <a:ea typeface="+mn-lt"/>
                <a:cs typeface="+mn-lt"/>
              </a:rPr>
              <a:t>crear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contenido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dinámico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navegador</a:t>
            </a:r>
            <a:r>
              <a:rPr lang="en-US" sz="2200" dirty="0">
                <a:ea typeface="+mn-lt"/>
                <a:cs typeface="+mn-lt"/>
              </a:rPr>
              <a:t>.</a:t>
            </a:r>
          </a:p>
          <a:p>
            <a:endParaRPr lang="en-US" sz="2200" dirty="0"/>
          </a:p>
          <a:p>
            <a:r>
              <a:rPr lang="en-US" sz="2200" b="1" dirty="0" err="1">
                <a:ea typeface="+mn-lt"/>
                <a:cs typeface="+mn-lt"/>
              </a:rPr>
              <a:t>Contenedores</a:t>
            </a:r>
            <a:r>
              <a:rPr lang="en-US" sz="2200" b="1" dirty="0">
                <a:ea typeface="+mn-lt"/>
                <a:cs typeface="+mn-lt"/>
              </a:rPr>
              <a:t> de Servlets: </a:t>
            </a:r>
            <a:r>
              <a:rPr lang="en-US" sz="2200" dirty="0" err="1">
                <a:ea typeface="+mn-lt"/>
                <a:cs typeface="+mn-lt"/>
              </a:rPr>
              <a:t>Servidores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como</a:t>
            </a:r>
            <a:r>
              <a:rPr lang="en-US" sz="2200" dirty="0">
                <a:ea typeface="+mn-lt"/>
                <a:cs typeface="+mn-lt"/>
              </a:rPr>
              <a:t> Apache Tomcat que </a:t>
            </a:r>
            <a:r>
              <a:rPr lang="en-US" sz="2200" dirty="0" err="1">
                <a:ea typeface="+mn-lt"/>
                <a:cs typeface="+mn-lt"/>
              </a:rPr>
              <a:t>gestionan</a:t>
            </a:r>
            <a:r>
              <a:rPr lang="en-US" sz="2200" dirty="0">
                <a:ea typeface="+mn-lt"/>
                <a:cs typeface="+mn-lt"/>
              </a:rPr>
              <a:t> la </a:t>
            </a:r>
            <a:r>
              <a:rPr lang="en-US" sz="2200" dirty="0" err="1">
                <a:ea typeface="+mn-lt"/>
                <a:cs typeface="+mn-lt"/>
              </a:rPr>
              <a:t>ejecución</a:t>
            </a:r>
            <a:r>
              <a:rPr lang="en-US" sz="2200" dirty="0">
                <a:ea typeface="+mn-lt"/>
                <a:cs typeface="+mn-lt"/>
              </a:rPr>
              <a:t> de Servlets y JSP, y </a:t>
            </a:r>
            <a:r>
              <a:rPr lang="en-US" sz="2200" dirty="0" err="1">
                <a:ea typeface="+mn-lt"/>
                <a:cs typeface="+mn-lt"/>
              </a:rPr>
              <a:t>enrutan</a:t>
            </a:r>
            <a:r>
              <a:rPr lang="en-US" sz="2200" dirty="0">
                <a:ea typeface="+mn-lt"/>
                <a:cs typeface="+mn-lt"/>
              </a:rPr>
              <a:t> las </a:t>
            </a:r>
            <a:r>
              <a:rPr lang="en-US" sz="2200" dirty="0" err="1">
                <a:ea typeface="+mn-lt"/>
                <a:cs typeface="+mn-lt"/>
              </a:rPr>
              <a:t>peticiones</a:t>
            </a:r>
            <a:r>
              <a:rPr lang="en-US" sz="2200" dirty="0">
                <a:ea typeface="+mn-lt"/>
                <a:cs typeface="+mn-lt"/>
              </a:rPr>
              <a:t>.</a:t>
            </a:r>
          </a:p>
          <a:p>
            <a:endParaRPr lang="en-US" sz="2200" dirty="0"/>
          </a:p>
          <a:p>
            <a:r>
              <a:rPr lang="en-US" sz="2200" b="1" dirty="0">
                <a:ea typeface="+mn-lt"/>
                <a:cs typeface="+mn-lt"/>
              </a:rPr>
              <a:t>Frameworks Web: </a:t>
            </a:r>
            <a:r>
              <a:rPr lang="en-US" sz="2200" dirty="0" err="1">
                <a:ea typeface="+mn-lt"/>
                <a:cs typeface="+mn-lt"/>
              </a:rPr>
              <a:t>Herramientas</a:t>
            </a:r>
            <a:r>
              <a:rPr lang="en-US" sz="2200" dirty="0">
                <a:ea typeface="+mn-lt"/>
                <a:cs typeface="+mn-lt"/>
              </a:rPr>
              <a:t> (</a:t>
            </a:r>
            <a:r>
              <a:rPr lang="en-US" sz="2200" dirty="0" err="1">
                <a:ea typeface="+mn-lt"/>
                <a:cs typeface="+mn-lt"/>
              </a:rPr>
              <a:t>por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ejemplo</a:t>
            </a:r>
            <a:r>
              <a:rPr lang="en-US" sz="2200" dirty="0">
                <a:ea typeface="+mn-lt"/>
                <a:cs typeface="+mn-lt"/>
              </a:rPr>
              <a:t>, Spring MVC, JSF) que </a:t>
            </a:r>
            <a:r>
              <a:rPr lang="en-US" sz="2200" dirty="0" err="1">
                <a:ea typeface="+mn-lt"/>
                <a:cs typeface="+mn-lt"/>
              </a:rPr>
              <a:t>facilitan</a:t>
            </a:r>
            <a:r>
              <a:rPr lang="en-US" sz="2200" dirty="0">
                <a:ea typeface="+mn-lt"/>
                <a:cs typeface="+mn-lt"/>
              </a:rPr>
              <a:t> la </a:t>
            </a:r>
            <a:r>
              <a:rPr lang="en-US" sz="2200" dirty="0" err="1">
                <a:ea typeface="+mn-lt"/>
                <a:cs typeface="+mn-lt"/>
              </a:rPr>
              <a:t>organización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enrutamiento</a:t>
            </a:r>
            <a:r>
              <a:rPr lang="en-US" sz="2200" dirty="0">
                <a:ea typeface="+mn-lt"/>
                <a:cs typeface="+mn-lt"/>
              </a:rPr>
              <a:t> y la </a:t>
            </a:r>
            <a:r>
              <a:rPr lang="en-US" sz="2200" dirty="0" err="1">
                <a:ea typeface="+mn-lt"/>
                <a:cs typeface="+mn-lt"/>
              </a:rPr>
              <a:t>integración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componentes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aplicaciones</a:t>
            </a:r>
            <a:r>
              <a:rPr lang="en-US" sz="2200" dirty="0">
                <a:ea typeface="+mn-lt"/>
                <a:cs typeface="+mn-lt"/>
              </a:rPr>
              <a:t> web.</a:t>
            </a:r>
          </a:p>
          <a:p>
            <a:endParaRPr lang="en-US" sz="2200" dirty="0"/>
          </a:p>
          <a:p>
            <a:r>
              <a:rPr lang="en-US" sz="2200" b="1" dirty="0" err="1">
                <a:ea typeface="+mn-lt"/>
                <a:cs typeface="+mn-lt"/>
              </a:rPr>
              <a:t>Configuración</a:t>
            </a:r>
            <a:r>
              <a:rPr lang="en-US" sz="2200" b="1" dirty="0">
                <a:ea typeface="+mn-lt"/>
                <a:cs typeface="+mn-lt"/>
              </a:rPr>
              <a:t> y </a:t>
            </a:r>
            <a:r>
              <a:rPr lang="en-US" sz="2200" b="1" dirty="0" err="1">
                <a:ea typeface="+mn-lt"/>
                <a:cs typeface="+mn-lt"/>
              </a:rPr>
              <a:t>despliegue</a:t>
            </a:r>
            <a:r>
              <a:rPr lang="en-US" sz="2200" b="1" dirty="0">
                <a:ea typeface="+mn-lt"/>
                <a:cs typeface="+mn-lt"/>
              </a:rPr>
              <a:t>: </a:t>
            </a:r>
            <a:r>
              <a:rPr lang="en-US" sz="2200" dirty="0" err="1">
                <a:ea typeface="+mn-lt"/>
                <a:cs typeface="+mn-lt"/>
              </a:rPr>
              <a:t>Uso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archivos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configuración</a:t>
            </a:r>
            <a:r>
              <a:rPr lang="en-US" sz="2200" dirty="0">
                <a:ea typeface="+mn-lt"/>
                <a:cs typeface="+mn-lt"/>
              </a:rPr>
              <a:t> (</a:t>
            </a:r>
            <a:r>
              <a:rPr lang="en-US" sz="2200" dirty="0" err="1">
                <a:ea typeface="+mn-lt"/>
                <a:cs typeface="+mn-lt"/>
              </a:rPr>
              <a:t>como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web.xml</a:t>
            </a:r>
            <a:r>
              <a:rPr lang="en-US" sz="2200" dirty="0">
                <a:ea typeface="+mn-lt"/>
                <a:cs typeface="+mn-lt"/>
              </a:rPr>
              <a:t> o </a:t>
            </a:r>
            <a:r>
              <a:rPr lang="en-US" sz="2200" dirty="0" err="1">
                <a:ea typeface="+mn-lt"/>
                <a:cs typeface="+mn-lt"/>
              </a:rPr>
              <a:t>anotaciones</a:t>
            </a:r>
            <a:r>
              <a:rPr lang="en-US" sz="2200" dirty="0">
                <a:ea typeface="+mn-lt"/>
                <a:cs typeface="+mn-lt"/>
              </a:rPr>
              <a:t>) para </a:t>
            </a:r>
            <a:r>
              <a:rPr lang="en-US" sz="2200" dirty="0" err="1">
                <a:ea typeface="+mn-lt"/>
                <a:cs typeface="+mn-lt"/>
              </a:rPr>
              <a:t>mapear</a:t>
            </a:r>
            <a:r>
              <a:rPr lang="en-US" sz="2200" dirty="0">
                <a:ea typeface="+mn-lt"/>
                <a:cs typeface="+mn-lt"/>
              </a:rPr>
              <a:t> URLs a </a:t>
            </a:r>
            <a:r>
              <a:rPr lang="en-US" sz="2200" dirty="0" err="1">
                <a:ea typeface="+mn-lt"/>
                <a:cs typeface="+mn-lt"/>
              </a:rPr>
              <a:t>componentes</a:t>
            </a:r>
            <a:r>
              <a:rPr lang="en-US" sz="2200" dirty="0">
                <a:ea typeface="+mn-lt"/>
                <a:cs typeface="+mn-lt"/>
              </a:rPr>
              <a:t> y </a:t>
            </a:r>
            <a:r>
              <a:rPr lang="en-US" sz="2200" dirty="0" err="1">
                <a:ea typeface="+mn-lt"/>
                <a:cs typeface="+mn-lt"/>
              </a:rPr>
              <a:t>empaquetar</a:t>
            </a:r>
            <a:r>
              <a:rPr lang="en-US" sz="2200" dirty="0">
                <a:ea typeface="+mn-lt"/>
                <a:cs typeface="+mn-lt"/>
              </a:rPr>
              <a:t> la </a:t>
            </a:r>
            <a:r>
              <a:rPr lang="en-US" sz="2200" dirty="0" err="1">
                <a:ea typeface="+mn-lt"/>
                <a:cs typeface="+mn-lt"/>
              </a:rPr>
              <a:t>aplicación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en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archivos</a:t>
            </a:r>
            <a:r>
              <a:rPr lang="en-US" sz="2200" dirty="0">
                <a:ea typeface="+mn-lt"/>
                <a:cs typeface="+mn-lt"/>
              </a:rPr>
              <a:t> WAR para </a:t>
            </a:r>
            <a:r>
              <a:rPr lang="en-US" sz="2200" dirty="0" err="1">
                <a:ea typeface="+mn-lt"/>
                <a:cs typeface="+mn-lt"/>
              </a:rPr>
              <a:t>su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despliegue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E3F130-9C18-E053-5C39-249ADC8CD5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pic>
        <p:nvPicPr>
          <p:cNvPr id="7" name="Picture 3" descr="Key Parameters to Build Scalable Java Web Applications in 2020">
            <a:extLst>
              <a:ext uri="{FF2B5EF4-FFF2-40B4-BE49-F238E27FC236}">
                <a16:creationId xmlns:a16="http://schemas.microsoft.com/office/drawing/2014/main" id="{0F573429-96E5-09F3-CBE3-F37BE9D1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8" r="18521"/>
          <a:stretch/>
        </p:blipFill>
        <p:spPr>
          <a:xfrm>
            <a:off x="10285379" y="2378218"/>
            <a:ext cx="1712068" cy="14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5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BC45EA-4EF4-8609-4B94-A6EC3DFD0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2097" y="2335699"/>
            <a:ext cx="4250234" cy="3087639"/>
          </a:xfrm>
        </p:spPr>
        <p:txBody>
          <a:bodyPr/>
          <a:lstStyle/>
          <a:p>
            <a:pPr marL="76200" indent="0" algn="ctr">
              <a:spcBef>
                <a:spcPts val="0"/>
              </a:spcBef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rgbClr val="009BAF"/>
                </a:solidFill>
              </a:rPr>
              <a:t>¿Como </a:t>
            </a:r>
            <a:r>
              <a:rPr lang="en-US" sz="4400" b="1" dirty="0" err="1">
                <a:solidFill>
                  <a:srgbClr val="009BAF"/>
                </a:solidFill>
              </a:rPr>
              <a:t>funciona</a:t>
            </a:r>
            <a:r>
              <a:rPr lang="en-US" sz="4400" b="1" dirty="0">
                <a:solidFill>
                  <a:srgbClr val="009BAF"/>
                </a:solidFill>
              </a:rPr>
              <a:t> Java </a:t>
            </a:r>
            <a:r>
              <a:rPr lang="en-US" sz="4400" b="1" dirty="0" err="1">
                <a:solidFill>
                  <a:srgbClr val="009BAF"/>
                </a:solidFill>
              </a:rPr>
              <a:t>en</a:t>
            </a:r>
            <a:r>
              <a:rPr lang="en-US" sz="4400" b="1" dirty="0">
                <a:solidFill>
                  <a:srgbClr val="009BAF"/>
                </a:solidFill>
              </a:rPr>
              <a:t> </a:t>
            </a:r>
            <a:r>
              <a:rPr lang="en-US" sz="4400" b="1" dirty="0" err="1">
                <a:solidFill>
                  <a:srgbClr val="009BAF"/>
                </a:solidFill>
              </a:rPr>
              <a:t>una</a:t>
            </a:r>
            <a:r>
              <a:rPr lang="en-US" sz="4400" b="1" dirty="0">
                <a:solidFill>
                  <a:srgbClr val="009BAF"/>
                </a:solidFill>
              </a:rPr>
              <a:t> </a:t>
            </a:r>
            <a:r>
              <a:rPr lang="en-US" sz="4400" b="1" dirty="0" err="1">
                <a:solidFill>
                  <a:srgbClr val="009BAF"/>
                </a:solidFill>
              </a:rPr>
              <a:t>aplicación</a:t>
            </a:r>
            <a:r>
              <a:rPr lang="en-US" sz="4400" b="1" dirty="0">
                <a:solidFill>
                  <a:srgbClr val="009BAF"/>
                </a:solidFill>
              </a:rPr>
              <a:t> Web?</a:t>
            </a:r>
            <a:endParaRPr lang="es-CO" sz="4400" b="1" dirty="0">
              <a:solidFill>
                <a:srgbClr val="009BA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133FC2-73DD-C570-CE4D-25AD0D576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6C6B0EF-6357-814E-7C48-0F5A7809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26" y="612003"/>
            <a:ext cx="4095556" cy="57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2937C0F0-06FE-7B18-F88C-DC887CAE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>
            <a:extLst>
              <a:ext uri="{FF2B5EF4-FFF2-40B4-BE49-F238E27FC236}">
                <a16:creationId xmlns:a16="http://schemas.microsoft.com/office/drawing/2014/main" id="{80D2A34A-F48D-98D1-3C14-3C7E4C47C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>
            <a:extLst>
              <a:ext uri="{FF2B5EF4-FFF2-40B4-BE49-F238E27FC236}">
                <a16:creationId xmlns:a16="http://schemas.microsoft.com/office/drawing/2014/main" id="{8C24638A-2F56-67E7-AE71-F00534DF5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 dirty="0"/>
              <a:t>Apache Tomcat para </a:t>
            </a:r>
            <a:r>
              <a:rPr lang="en-US" sz="4000" b="1" dirty="0" err="1"/>
              <a:t>aplicaciones</a:t>
            </a:r>
            <a:r>
              <a:rPr lang="en-US" sz="4000" b="1" dirty="0"/>
              <a:t> web con Java</a:t>
            </a:r>
          </a:p>
          <a:p>
            <a:r>
              <a:rPr lang="en-US" sz="3000" dirty="0"/>
              <a:t>Java Historia y </a:t>
            </a:r>
            <a:r>
              <a:rPr lang="en-US" sz="3000" dirty="0" err="1"/>
              <a:t>Fundamentos</a:t>
            </a:r>
            <a:endParaRPr lang="en-US" sz="3000" dirty="0"/>
          </a:p>
          <a:p>
            <a:r>
              <a:rPr lang="en-US" sz="3000" dirty="0"/>
              <a:t>Java </a:t>
            </a:r>
            <a:r>
              <a:rPr lang="en-US" sz="3000" dirty="0" err="1"/>
              <a:t>en</a:t>
            </a:r>
            <a:r>
              <a:rPr lang="en-US" sz="3000" dirty="0"/>
              <a:t> la Web (old School)</a:t>
            </a:r>
          </a:p>
          <a:p>
            <a:r>
              <a:rPr lang="en-US" sz="3000" dirty="0" err="1"/>
              <a:t>Gestores</a:t>
            </a:r>
            <a:r>
              <a:rPr lang="en-US" sz="3000" dirty="0"/>
              <a:t> de </a:t>
            </a:r>
            <a:r>
              <a:rPr lang="en-US" sz="3000" dirty="0" err="1"/>
              <a:t>Depedencias</a:t>
            </a:r>
            <a:r>
              <a:rPr lang="en-US" sz="3000" dirty="0"/>
              <a:t> y Maven</a:t>
            </a:r>
          </a:p>
          <a:p>
            <a:r>
              <a:rPr lang="en-US" sz="3000" dirty="0"/>
              <a:t>Live Coding y </a:t>
            </a:r>
            <a:r>
              <a:rPr lang="en-US" sz="3000" dirty="0" err="1"/>
              <a:t>Actividad</a:t>
            </a:r>
            <a:endParaRPr lang="en-US" sz="3000" dirty="0"/>
          </a:p>
          <a:p>
            <a:r>
              <a:rPr lang="en-US" sz="3000" dirty="0" err="1"/>
              <a:t>Revisión</a:t>
            </a:r>
            <a:r>
              <a:rPr lang="en-US" sz="3000" dirty="0"/>
              <a:t> </a:t>
            </a:r>
            <a:r>
              <a:rPr lang="en-US" sz="3000" dirty="0" err="1"/>
              <a:t>Diagrama</a:t>
            </a:r>
            <a:r>
              <a:rPr lang="en-US" sz="3000" dirty="0"/>
              <a:t> de </a:t>
            </a:r>
            <a:r>
              <a:rPr lang="en-US" sz="3000" dirty="0" err="1"/>
              <a:t>Clases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2974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A38C4-2954-42ED-5AB8-F4673FE0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D97222-1B70-3F85-9BA2-02733EA7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Web Servlets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DD0F1-F6F7-21CD-D266-8C197D73D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1E7ED6D-2159-4625-D263-9385D092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t="11567" r="13837" b="4113"/>
          <a:stretch/>
        </p:blipFill>
        <p:spPr>
          <a:xfrm>
            <a:off x="2009591" y="2173451"/>
            <a:ext cx="5251840" cy="35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168A1BF-DA00-78BB-F83F-61B2FE81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586" b="-141"/>
          <a:stretch/>
        </p:blipFill>
        <p:spPr>
          <a:xfrm>
            <a:off x="7459675" y="2172504"/>
            <a:ext cx="4592977" cy="399784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3D83DF1C-42DA-2D48-4674-C4DD4C944DBF}"/>
              </a:ext>
            </a:extLst>
          </p:cNvPr>
          <p:cNvSpPr txBox="1"/>
          <p:nvPr/>
        </p:nvSpPr>
        <p:spPr>
          <a:xfrm>
            <a:off x="2008346" y="15736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HomeServlet.java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4E9A69A-7310-9EF3-AB56-6318AB641301}"/>
              </a:ext>
            </a:extLst>
          </p:cNvPr>
          <p:cNvSpPr txBox="1"/>
          <p:nvPr/>
        </p:nvSpPr>
        <p:spPr>
          <a:xfrm>
            <a:off x="7590919" y="16994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web.xml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06786C-B15D-C1CC-642F-3ACACB59E984}"/>
              </a:ext>
            </a:extLst>
          </p:cNvPr>
          <p:cNvSpPr/>
          <p:nvPr/>
        </p:nvSpPr>
        <p:spPr>
          <a:xfrm>
            <a:off x="2060957" y="2189601"/>
            <a:ext cx="5111433" cy="22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8666E-044D-7B01-9B88-A95C734BEB45}"/>
              </a:ext>
            </a:extLst>
          </p:cNvPr>
          <p:cNvSpPr txBox="1"/>
          <p:nvPr/>
        </p:nvSpPr>
        <p:spPr>
          <a:xfrm>
            <a:off x="1598910" y="5845348"/>
            <a:ext cx="7098889" cy="923330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a typeface="Calibri"/>
                <a:cs typeface="Calibri"/>
              </a:rPr>
              <a:t>Ojo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: En la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última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nueva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versión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Jakarta es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opcional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usar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el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mapeo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rutas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en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web.xml y ha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sido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reemplazado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por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completo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por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la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anotación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@WebServlet,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por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tanto se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usa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solo uno de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los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dos.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9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F4656-2CE5-26A6-3FDB-C4BB570C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de un </a:t>
            </a:r>
            <a:r>
              <a:rPr lang="en-US" dirty="0" err="1"/>
              <a:t>proyecto</a:t>
            </a:r>
            <a:r>
              <a:rPr lang="en-US" dirty="0"/>
              <a:t> Web </a:t>
            </a:r>
            <a:r>
              <a:rPr lang="en-US" dirty="0" err="1"/>
              <a:t>en</a:t>
            </a:r>
            <a:r>
              <a:rPr lang="en-US" dirty="0"/>
              <a:t> Java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E1CB8D-BEE6-08D8-1B08-C56786831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499DFF4-97AF-E7BC-3AAD-88876298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14" y="1262647"/>
            <a:ext cx="6623595" cy="4757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57EA13-2BED-7205-4356-5B5BF42C9D46}"/>
              </a:ext>
            </a:extLst>
          </p:cNvPr>
          <p:cNvSpPr/>
          <p:nvPr/>
        </p:nvSpPr>
        <p:spPr>
          <a:xfrm>
            <a:off x="5436654" y="3377587"/>
            <a:ext cx="735356" cy="383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8EB9B-A7FD-D9FD-197A-E68317C7E52D}"/>
              </a:ext>
            </a:extLst>
          </p:cNvPr>
          <p:cNvSpPr txBox="1"/>
          <p:nvPr/>
        </p:nvSpPr>
        <p:spPr>
          <a:xfrm>
            <a:off x="8176690" y="1538819"/>
            <a:ext cx="3559276" cy="923330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a typeface="Calibri"/>
                <a:cs typeface="Calibri"/>
              </a:rPr>
              <a:t>Ojo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: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Utilizar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web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para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separar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las partes web de la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lógica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negocio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es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buena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práctica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393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CB45F-67D2-82DE-17D1-507F5238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necesarias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8BA718-5B98-727D-E60B-3D6DF020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B80F172-43A7-CEFC-208A-A2BBDDFF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668" b="40186"/>
          <a:stretch/>
        </p:blipFill>
        <p:spPr>
          <a:xfrm>
            <a:off x="2076994" y="1416146"/>
            <a:ext cx="6846512" cy="2563719"/>
          </a:xfrm>
          <a:prstGeom prst="rect">
            <a:avLst/>
          </a:prstGeom>
        </p:spPr>
      </p:pic>
      <p:pic>
        <p:nvPicPr>
          <p:cNvPr id="6" name="Picture 4" descr="Perro de los memes: Cheems Balltze murió">
            <a:extLst>
              <a:ext uri="{FF2B5EF4-FFF2-40B4-BE49-F238E27FC236}">
                <a16:creationId xmlns:a16="http://schemas.microsoft.com/office/drawing/2014/main" id="{2329F57A-C66D-E281-5435-D1F85DB9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688" y="4269917"/>
            <a:ext cx="3285066" cy="1722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92F4-04FB-ABC9-D5FB-62E9F516D785}"/>
              </a:ext>
            </a:extLst>
          </p:cNvPr>
          <p:cNvSpPr txBox="1"/>
          <p:nvPr/>
        </p:nvSpPr>
        <p:spPr>
          <a:xfrm>
            <a:off x="2252755" y="5338987"/>
            <a:ext cx="3559276" cy="1200329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a typeface="Calibri"/>
                <a:cs typeface="Calibri"/>
              </a:rPr>
              <a:t>Ojo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: Jakarta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surgio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en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reemplazo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Javax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apartir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Tomcat 9. Si la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versión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tomcat es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menor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a 9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debes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usar Javax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en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vez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 de Jakarta.</a:t>
            </a:r>
          </a:p>
        </p:txBody>
      </p:sp>
    </p:spTree>
    <p:extLst>
      <p:ext uri="{BB962C8B-B14F-4D97-AF65-F5344CB8AC3E}">
        <p14:creationId xmlns:p14="http://schemas.microsoft.com/office/powerpoint/2010/main" val="158117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C4B5483C-4E67-FB95-5194-7B53AA07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>
            <a:extLst>
              <a:ext uri="{FF2B5EF4-FFF2-40B4-BE49-F238E27FC236}">
                <a16:creationId xmlns:a16="http://schemas.microsoft.com/office/drawing/2014/main" id="{2017ECC0-0566-DEDD-1174-215989B42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>
            <a:extLst>
              <a:ext uri="{FF2B5EF4-FFF2-40B4-BE49-F238E27FC236}">
                <a16:creationId xmlns:a16="http://schemas.microsoft.com/office/drawing/2014/main" id="{70BC022D-3695-340D-B30C-9D40EE0B4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000" dirty="0"/>
              <a:t>Apache Tomcat para </a:t>
            </a:r>
            <a:r>
              <a:rPr lang="en-US" sz="3000" dirty="0" err="1"/>
              <a:t>aplicaciones</a:t>
            </a:r>
            <a:r>
              <a:rPr lang="en-US" sz="3000" dirty="0"/>
              <a:t> web con Java</a:t>
            </a:r>
          </a:p>
          <a:p>
            <a:r>
              <a:rPr lang="en-US" sz="3000" dirty="0"/>
              <a:t>Java Historia y </a:t>
            </a:r>
            <a:r>
              <a:rPr lang="en-US" sz="3000" dirty="0" err="1"/>
              <a:t>Fundamentos</a:t>
            </a:r>
            <a:endParaRPr lang="en-US" sz="3000" dirty="0"/>
          </a:p>
          <a:p>
            <a:r>
              <a:rPr lang="en-US" sz="3000" dirty="0"/>
              <a:t>Java </a:t>
            </a:r>
            <a:r>
              <a:rPr lang="en-US" sz="3000" dirty="0" err="1"/>
              <a:t>en</a:t>
            </a:r>
            <a:r>
              <a:rPr lang="en-US" sz="3000" dirty="0"/>
              <a:t> la Web (old School)</a:t>
            </a:r>
          </a:p>
          <a:p>
            <a:r>
              <a:rPr lang="en-US" sz="4000" b="1" dirty="0" err="1"/>
              <a:t>Gestores</a:t>
            </a:r>
            <a:r>
              <a:rPr lang="en-US" sz="4000" b="1" dirty="0"/>
              <a:t> de </a:t>
            </a:r>
            <a:r>
              <a:rPr lang="en-US" sz="4000" b="1" dirty="0" err="1"/>
              <a:t>Depedencias</a:t>
            </a:r>
            <a:r>
              <a:rPr lang="en-US" sz="4000" b="1" dirty="0"/>
              <a:t> y Maven</a:t>
            </a:r>
          </a:p>
          <a:p>
            <a:r>
              <a:rPr lang="en-US" sz="3000" dirty="0"/>
              <a:t>Live Coding y </a:t>
            </a:r>
            <a:r>
              <a:rPr lang="en-US" sz="3000" dirty="0" err="1"/>
              <a:t>Actividad</a:t>
            </a:r>
            <a:endParaRPr lang="en-US" sz="3000" dirty="0"/>
          </a:p>
          <a:p>
            <a:r>
              <a:rPr lang="en-US" sz="3000" dirty="0" err="1"/>
              <a:t>Revisión</a:t>
            </a:r>
            <a:r>
              <a:rPr lang="en-US" sz="3000" dirty="0"/>
              <a:t> </a:t>
            </a:r>
            <a:r>
              <a:rPr lang="en-US" sz="3000" dirty="0" err="1"/>
              <a:t>Diagrama</a:t>
            </a:r>
            <a:r>
              <a:rPr lang="en-US" sz="3000" dirty="0"/>
              <a:t> de </a:t>
            </a:r>
            <a:r>
              <a:rPr lang="en-US" sz="3000" dirty="0" err="1"/>
              <a:t>Clases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92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AE48F5-DE88-524A-74F4-3B3E46E6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Gestores de dependencias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79876E-B800-A495-5091-2508A562E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dirty="0"/>
              <a:t>En el campo del software una</a:t>
            </a:r>
            <a:r>
              <a:rPr lang="es-CO" b="1" dirty="0"/>
              <a:t> dependencia </a:t>
            </a:r>
            <a:r>
              <a:rPr lang="es-CO" dirty="0"/>
              <a:t>es una aplicación o una biblioteca requerida por otro programa para poder funcionar correctamente.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Los </a:t>
            </a:r>
            <a:r>
              <a:rPr lang="es-CO" b="1" dirty="0"/>
              <a:t>gestores de dependencias </a:t>
            </a:r>
            <a:r>
              <a:rPr lang="es-CO" dirty="0"/>
              <a:t>son módulos de software que coordinan la integración de bibliotecas o paquetes externos en una pila de aplicaciones más grande.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330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7597-DB6B-E83A-37FF-4F948228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EB81D0-2C22-6D4E-0F98-E3DF4248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Gestores de dependencias – II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22CA3F-737C-94AC-EB0E-F061C363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0726" y="1988857"/>
            <a:ext cx="6341792" cy="4065101"/>
          </a:xfrm>
        </p:spPr>
        <p:txBody>
          <a:bodyPr/>
          <a:lstStyle/>
          <a:p>
            <a:r>
              <a:rPr lang="es-CO" sz="2400" dirty="0"/>
              <a:t>Los gestores de dependencias usan archivos de configuración como </a:t>
            </a:r>
            <a:r>
              <a:rPr lang="es-CO" sz="2400" dirty="0" err="1"/>
              <a:t>composer.json</a:t>
            </a:r>
            <a:r>
              <a:rPr lang="es-CO" sz="2400" dirty="0"/>
              <a:t>, </a:t>
            </a:r>
            <a:r>
              <a:rPr lang="es-CO" sz="2400" dirty="0" err="1"/>
              <a:t>package.json</a:t>
            </a:r>
            <a:r>
              <a:rPr lang="es-CO" sz="2400" dirty="0"/>
              <a:t>, </a:t>
            </a:r>
            <a:r>
              <a:rPr lang="es-CO" sz="2400" dirty="0" err="1"/>
              <a:t>build.gradle</a:t>
            </a:r>
            <a:r>
              <a:rPr lang="es-CO" sz="2400" dirty="0"/>
              <a:t>,  o </a:t>
            </a:r>
            <a:r>
              <a:rPr lang="es-CO" sz="2400" dirty="0" err="1"/>
              <a:t>pom.xml</a:t>
            </a:r>
            <a:r>
              <a:rPr lang="es-CO" sz="2400" dirty="0"/>
              <a:t> para determinar: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Qué dependencias obtener.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Qué versión de la dependencia en particular.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Y desde cuál repositorio se obtiene.</a:t>
            </a:r>
          </a:p>
          <a:p>
            <a:endParaRPr lang="es-CO"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C95F7AA0-C3F8-B971-9A8D-F5BCB71D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90" y="1758957"/>
            <a:ext cx="2862020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1" descr="Image result for gradle png">
            <a:extLst>
              <a:ext uri="{FF2B5EF4-FFF2-40B4-BE49-F238E27FC236}">
                <a16:creationId xmlns:a16="http://schemas.microsoft.com/office/drawing/2014/main" id="{20B95282-AF12-3A8C-200E-5193AEDA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83" y="2627927"/>
            <a:ext cx="3177834" cy="219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4E6CFC-4879-D451-0846-B0B44FE1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041" y="5104992"/>
            <a:ext cx="2125918" cy="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3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74FEC-8EB9-210D-7D55-EA85B478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Java: Maven vs Groove vs Jars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66A179-4126-006C-A93A-302423125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5" name="Graphic 3" descr="Maven Vector SVG Icon - SVG Repo">
            <a:extLst>
              <a:ext uri="{FF2B5EF4-FFF2-40B4-BE49-F238E27FC236}">
                <a16:creationId xmlns:a16="http://schemas.microsoft.com/office/drawing/2014/main" id="{FF3621A6-C7D1-7691-DC56-FD4B54BD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986" y="2112087"/>
            <a:ext cx="2317219" cy="2317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1D7B5-0293-57FD-592E-CD3EEE113816}"/>
              </a:ext>
            </a:extLst>
          </p:cNvPr>
          <p:cNvSpPr txBox="1"/>
          <p:nvPr/>
        </p:nvSpPr>
        <p:spPr>
          <a:xfrm>
            <a:off x="5974248" y="3780347"/>
            <a:ext cx="2791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https://plugins.gradle.org/</a:t>
            </a:r>
            <a:r>
              <a:rPr lang="en-US" dirty="0"/>
              <a:t> </a:t>
            </a:r>
          </a:p>
        </p:txBody>
      </p:sp>
      <p:pic>
        <p:nvPicPr>
          <p:cNvPr id="7" name="Picture 6" descr="Gradle - Plugins">
            <a:extLst>
              <a:ext uri="{FF2B5EF4-FFF2-40B4-BE49-F238E27FC236}">
                <a16:creationId xmlns:a16="http://schemas.microsoft.com/office/drawing/2014/main" id="{E560FA96-F219-4B19-A969-C05ABB3C6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047" y="2613971"/>
            <a:ext cx="3057443" cy="1070105"/>
          </a:xfrm>
          <a:prstGeom prst="rect">
            <a:avLst/>
          </a:prstGeom>
        </p:spPr>
      </p:pic>
      <p:pic>
        <p:nvPicPr>
          <p:cNvPr id="8" name="Picture 7" descr="TomTom Engineering Blog - Back to Basics: How to create a java JAR using  command line">
            <a:extLst>
              <a:ext uri="{FF2B5EF4-FFF2-40B4-BE49-F238E27FC236}">
                <a16:creationId xmlns:a16="http://schemas.microsoft.com/office/drawing/2014/main" id="{FD3A6E17-AF59-4308-2BA6-596F3E54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890" y="1682485"/>
            <a:ext cx="1380969" cy="1380969"/>
          </a:xfrm>
          <a:prstGeom prst="rect">
            <a:avLst/>
          </a:prstGeom>
        </p:spPr>
      </p:pic>
      <p:pic>
        <p:nvPicPr>
          <p:cNvPr id="9" name="Picture 8" descr="Hector Socas-Navarro on X: &quot;@Irreductible @Daniel_Lewis3 Esa ...">
            <a:extLst>
              <a:ext uri="{FF2B5EF4-FFF2-40B4-BE49-F238E27FC236}">
                <a16:creationId xmlns:a16="http://schemas.microsoft.com/office/drawing/2014/main" id="{DA968E13-DE72-B193-F98B-58A0EBDFB4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479" r="55593" b="25656"/>
          <a:stretch/>
        </p:blipFill>
        <p:spPr>
          <a:xfrm>
            <a:off x="10125005" y="3367549"/>
            <a:ext cx="1028998" cy="1478837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D75BDFD5-DCE4-8368-F9EF-E54CFC78D599}"/>
              </a:ext>
            </a:extLst>
          </p:cNvPr>
          <p:cNvSpPr txBox="1"/>
          <p:nvPr/>
        </p:nvSpPr>
        <p:spPr>
          <a:xfrm>
            <a:off x="2549672" y="3780347"/>
            <a:ext cx="4938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8"/>
              </a:rPr>
              <a:t>https://search.maven.org/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18F8D7-CCF1-3B05-9321-6D0D5AE7C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 err="1">
                <a:ea typeface="+mn-lt"/>
                <a:cs typeface="+mn-lt"/>
              </a:rPr>
              <a:t>Utiliza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archivos</a:t>
            </a:r>
            <a:r>
              <a:rPr lang="en-US" dirty="0">
                <a:ea typeface="+mn-lt"/>
                <a:cs typeface="+mn-lt"/>
              </a:rPr>
              <a:t> XML (</a:t>
            </a:r>
            <a:r>
              <a:rPr lang="en-US" dirty="0" err="1">
                <a:ea typeface="+mn-lt"/>
                <a:cs typeface="+mn-lt"/>
              </a:rPr>
              <a:t>pom.xml</a:t>
            </a:r>
            <a:r>
              <a:rPr lang="en-US" dirty="0">
                <a:ea typeface="+mn-lt"/>
                <a:cs typeface="+mn-lt"/>
              </a:rPr>
              <a:t>) para </a:t>
            </a:r>
            <a:r>
              <a:rPr lang="en-US" dirty="0" err="1">
                <a:ea typeface="+mn-lt"/>
                <a:cs typeface="+mn-lt"/>
              </a:rPr>
              <a:t>definir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dependencias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configuración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Administra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repositorios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centrales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resuelve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dependencias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transitivas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automáticamente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Sigue un </a:t>
            </a:r>
            <a:r>
              <a:rPr lang="en-US" dirty="0" err="1">
                <a:ea typeface="+mn-lt"/>
                <a:cs typeface="+mn-lt"/>
              </a:rPr>
              <a:t>ciclo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vida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proyecto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estandarizado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tiene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gran </a:t>
            </a:r>
            <a:r>
              <a:rPr lang="en-US" dirty="0" err="1">
                <a:ea typeface="+mn-lt"/>
                <a:cs typeface="+mn-lt"/>
              </a:rPr>
              <a:t>cantidad</a:t>
            </a:r>
            <a:r>
              <a:rPr lang="en-US" dirty="0">
                <a:ea typeface="+mn-lt"/>
                <a:cs typeface="+mn-lt"/>
              </a:rPr>
              <a:t> de plugins.</a:t>
            </a:r>
            <a:endParaRPr lang="en-US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474694-29EA-1E3C-AEA5-E92FD8D2C7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7BF0FCD-A0C3-C611-AF64-FEDF537E8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92" y="432098"/>
            <a:ext cx="3533708" cy="8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4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092DE-A321-0233-DFE6-7D6805AD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CC229F-A6E8-5DED-35A2-C1B51B8F3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err="1">
                <a:ea typeface="+mn-lt"/>
                <a:cs typeface="+mn-lt"/>
              </a:rPr>
              <a:t>Herramienta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Automatización</a:t>
            </a:r>
            <a:r>
              <a:rPr lang="en-US" b="1" dirty="0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Automatiza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proceso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construcción</a:t>
            </a:r>
            <a:r>
              <a:rPr lang="en-US" dirty="0">
                <a:ea typeface="+mn-lt"/>
                <a:cs typeface="+mn-lt"/>
              </a:rPr>
              <a:t> (build), </a:t>
            </a:r>
            <a:r>
              <a:rPr lang="en-US" err="1">
                <a:ea typeface="+mn-lt"/>
                <a:cs typeface="+mn-lt"/>
              </a:rPr>
              <a:t>testeo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empaquetado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despliegue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aplicaciones</a:t>
            </a:r>
            <a:r>
              <a:rPr lang="en-US" dirty="0">
                <a:ea typeface="+mn-lt"/>
                <a:cs typeface="+mn-lt"/>
              </a:rPr>
              <a:t> Java.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err="1">
                <a:ea typeface="+mn-lt"/>
                <a:cs typeface="+mn-lt"/>
              </a:rPr>
              <a:t>Gestión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Dependencias</a:t>
            </a:r>
            <a:r>
              <a:rPr lang="en-US" b="1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</a:rPr>
              <a:t>Permite </a:t>
            </a:r>
            <a:r>
              <a:rPr lang="en-US" err="1">
                <a:ea typeface="+mn-lt"/>
                <a:cs typeface="+mn-lt"/>
              </a:rPr>
              <a:t>declarar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gestionar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bibliotecas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externas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manera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sencilla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través</a:t>
            </a:r>
            <a:r>
              <a:rPr lang="en-US" dirty="0">
                <a:ea typeface="+mn-lt"/>
                <a:cs typeface="+mn-lt"/>
              </a:rPr>
              <a:t> de un </a:t>
            </a:r>
            <a:r>
              <a:rPr lang="en-US" err="1">
                <a:ea typeface="+mn-lt"/>
                <a:cs typeface="+mn-lt"/>
              </a:rPr>
              <a:t>único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archivo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configuración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err="1">
                <a:ea typeface="+mn-lt"/>
                <a:cs typeface="+mn-lt"/>
              </a:rPr>
              <a:t>Estándar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en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el</a:t>
            </a:r>
            <a:r>
              <a:rPr lang="en-US" b="1" dirty="0">
                <a:ea typeface="+mn-lt"/>
                <a:cs typeface="+mn-lt"/>
              </a:rPr>
              <a:t> Desarrollo Java: </a:t>
            </a:r>
            <a:r>
              <a:rPr lang="en-US" dirty="0">
                <a:ea typeface="+mn-lt"/>
                <a:cs typeface="+mn-lt"/>
              </a:rPr>
              <a:t>Es </a:t>
            </a:r>
            <a:r>
              <a:rPr lang="en-US" err="1">
                <a:ea typeface="+mn-lt"/>
                <a:cs typeface="+mn-lt"/>
              </a:rPr>
              <a:t>ampliamente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proyectos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empresariales</a:t>
            </a:r>
            <a:r>
              <a:rPr lang="en-US" dirty="0">
                <a:ea typeface="+mn-lt"/>
                <a:cs typeface="+mn-lt"/>
              </a:rPr>
              <a:t> y de </a:t>
            </a:r>
            <a:r>
              <a:rPr lang="en-US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abierto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ayudando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mantener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consistencia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builds.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err="1">
                <a:ea typeface="+mn-lt"/>
                <a:cs typeface="+mn-lt"/>
              </a:rPr>
              <a:t>Repositorios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Centralizados</a:t>
            </a:r>
            <a:r>
              <a:rPr lang="en-US" b="1" dirty="0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Utiliza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repositorios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Maven Central) para </a:t>
            </a:r>
            <a:r>
              <a:rPr lang="en-US" err="1">
                <a:ea typeface="+mn-lt"/>
                <a:cs typeface="+mn-lt"/>
              </a:rPr>
              <a:t>buscar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descargar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dependencias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automáticamente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F5982C-8DBA-22F5-47CC-3D213BD6E2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B42A7AB-B7A5-6122-20D9-B76111EA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92" y="432098"/>
            <a:ext cx="3533708" cy="8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46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03DA-AD37-B493-8F68-EC4AAA27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866A18-B6B0-EEE8-7527-CA9CA7332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2952" y="1925796"/>
            <a:ext cx="4680058" cy="4233266"/>
          </a:xfrm>
        </p:spPr>
        <p:txBody>
          <a:bodyPr>
            <a:normAutofit fontScale="62500" lnSpcReduction="20000"/>
          </a:bodyPr>
          <a:lstStyle/>
          <a:p>
            <a:pPr>
              <a:buFont typeface=""/>
              <a:buChar char="•"/>
            </a:pPr>
            <a:r>
              <a:rPr lang="en-US" b="1" dirty="0"/>
              <a:t>validate:</a:t>
            </a:r>
            <a:r>
              <a:rPr lang="en-US" dirty="0"/>
              <a:t> Valida la </a:t>
            </a:r>
            <a:r>
              <a:rPr lang="en-US" err="1"/>
              <a:t>configuración</a:t>
            </a:r>
            <a:r>
              <a:rPr lang="en-US" dirty="0"/>
              <a:t> del </a:t>
            </a:r>
            <a:r>
              <a:rPr lang="en-US" err="1"/>
              <a:t>proyecto</a:t>
            </a:r>
            <a:r>
              <a:rPr lang="en-US" dirty="0"/>
              <a:t>.</a:t>
            </a:r>
          </a:p>
          <a:p>
            <a:pPr>
              <a:buFont typeface=""/>
              <a:buChar char="•"/>
            </a:pP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compile:</a:t>
            </a:r>
            <a:r>
              <a:rPr lang="en-US" dirty="0"/>
              <a:t> </a:t>
            </a:r>
            <a:r>
              <a:rPr lang="en-US" dirty="0" err="1"/>
              <a:t>Compila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</a:t>
            </a:r>
          </a:p>
          <a:p>
            <a:pPr>
              <a:buFont typeface=""/>
              <a:buChar char="•"/>
            </a:pP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 err="1"/>
              <a:t>Ejecuta</a:t>
            </a:r>
            <a:r>
              <a:rPr lang="en-US" dirty="0"/>
              <a:t> las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.</a:t>
            </a:r>
          </a:p>
          <a:p>
            <a:pPr>
              <a:buFont typeface=""/>
              <a:buChar char="•"/>
            </a:pP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package:</a:t>
            </a:r>
            <a:r>
              <a:rPr lang="en-US" dirty="0"/>
              <a:t> </a:t>
            </a:r>
            <a:r>
              <a:rPr lang="en-US" err="1"/>
              <a:t>Empaqueta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proyecto</a:t>
            </a:r>
            <a:r>
              <a:rPr lang="en-US" dirty="0"/>
              <a:t> (</a:t>
            </a:r>
            <a:r>
              <a:rPr lang="en-US" err="1"/>
              <a:t>por</a:t>
            </a:r>
            <a:r>
              <a:rPr lang="en-US" dirty="0"/>
              <a:t> </a:t>
            </a:r>
            <a:r>
              <a:rPr lang="en-US" err="1"/>
              <a:t>ejemplo</a:t>
            </a:r>
            <a:r>
              <a:rPr lang="en-US" dirty="0"/>
              <a:t>, </a:t>
            </a:r>
            <a:r>
              <a:rPr lang="en-US" err="1"/>
              <a:t>en</a:t>
            </a:r>
            <a:r>
              <a:rPr lang="en-US" dirty="0"/>
              <a:t> un JAR o WAR).</a:t>
            </a:r>
          </a:p>
          <a:p>
            <a:pPr>
              <a:buFont typeface=""/>
              <a:buChar char="•"/>
            </a:pP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install:</a:t>
            </a:r>
            <a:r>
              <a:rPr lang="en-US" dirty="0"/>
              <a:t> </a:t>
            </a:r>
            <a:r>
              <a:rPr lang="en-US" err="1"/>
              <a:t>Instala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paquete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repositorio</a:t>
            </a:r>
            <a:r>
              <a:rPr lang="en-US" dirty="0"/>
              <a:t> local.</a:t>
            </a:r>
          </a:p>
          <a:p>
            <a:pPr>
              <a:buFont typeface=""/>
              <a:buChar char="•"/>
            </a:pPr>
            <a:endParaRPr lang="en-US" dirty="0"/>
          </a:p>
          <a:p>
            <a:pPr>
              <a:buFont typeface=""/>
              <a:buChar char="•"/>
            </a:pPr>
            <a:r>
              <a:rPr lang="en-US" b="1" dirty="0"/>
              <a:t>deploy:</a:t>
            </a:r>
            <a:r>
              <a:rPr lang="en-US" dirty="0"/>
              <a:t> </a:t>
            </a:r>
            <a:r>
              <a:rPr lang="en-US" dirty="0" err="1"/>
              <a:t>Despliega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a un </a:t>
            </a:r>
            <a:r>
              <a:rPr lang="en-US" dirty="0" err="1"/>
              <a:t>repositorio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AF8260-C8E0-81F4-EA4A-A84CAA30E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5F2DC0-25F4-37EA-77CD-6223B50F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92" y="432098"/>
            <a:ext cx="3533708" cy="8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599B55-638E-3603-A7DF-3833445F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4" t="3723" r="45301" b="2793"/>
          <a:stretch/>
        </p:blipFill>
        <p:spPr>
          <a:xfrm>
            <a:off x="2076994" y="2208571"/>
            <a:ext cx="4982109" cy="3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07C5A1-BD47-28A3-FBA0-053DA1B3C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7475E31-8AE7-4F00-8796-C58B6C2C5545}"/>
              </a:ext>
            </a:extLst>
          </p:cNvPr>
          <p:cNvSpPr txBox="1">
            <a:spLocks/>
          </p:cNvSpPr>
          <p:nvPr/>
        </p:nvSpPr>
        <p:spPr>
          <a:xfrm>
            <a:off x="1974817" y="659592"/>
            <a:ext cx="9666016" cy="2486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>
                <a:solidFill>
                  <a:srgbClr val="202124"/>
                </a:solidFill>
                <a:latin typeface="+mn-lt"/>
              </a:rPr>
              <a:t>Leer en cada espera; leer a todas horas; leer en tiempo de trabajo; leer a medida que uno entra; leer a la salida. </a:t>
            </a:r>
            <a:r>
              <a:rPr lang="es-ES" b="1" i="1" dirty="0">
                <a:solidFill>
                  <a:srgbClr val="202124"/>
                </a:solidFill>
                <a:latin typeface="+mn-lt"/>
              </a:rPr>
              <a:t>La tarea de la mente educada es simple: leer para liderar</a:t>
            </a:r>
            <a:r>
              <a:rPr lang="es-ES" i="1" dirty="0">
                <a:solidFill>
                  <a:srgbClr val="202124"/>
                </a:solidFill>
                <a:latin typeface="+mn-lt"/>
              </a:rPr>
              <a:t>.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s-ES" sz="1800" i="1" dirty="0">
                <a:solidFill>
                  <a:srgbClr val="202124"/>
                </a:solidFill>
                <a:latin typeface="+mj-lt"/>
              </a:rPr>
              <a:t>- Marco Tulio Cicerón. Jurista, político, filósofo, escritor, orador (106 ac - 43 ac)</a:t>
            </a:r>
          </a:p>
        </p:txBody>
      </p:sp>
      <p:pic>
        <p:nvPicPr>
          <p:cNvPr id="6" name="Picture 2" descr="El orador (De Oratore), por Marco Tulio Cicerón - Libro primero">
            <a:extLst>
              <a:ext uri="{FF2B5EF4-FFF2-40B4-BE49-F238E27FC236}">
                <a16:creationId xmlns:a16="http://schemas.microsoft.com/office/drawing/2014/main" id="{207A6AD1-ED9D-A628-3059-F42F6581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614" y="2875698"/>
            <a:ext cx="6174422" cy="3440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E309-2964-CED2-C8F3-F88E7DD8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6C76C-5388-8AF3-2B36-218995FA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Central Repository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5D6098-376B-B2A7-9C0D-1C17748FD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0FB1E29-AFE6-CABF-EF32-07A0D98D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79041"/>
            <a:ext cx="9517007" cy="223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5C2394A7-833F-3CB5-5139-7404D217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>
            <a:extLst>
              <a:ext uri="{FF2B5EF4-FFF2-40B4-BE49-F238E27FC236}">
                <a16:creationId xmlns:a16="http://schemas.microsoft.com/office/drawing/2014/main" id="{4FC3E2A1-AD01-2570-966F-F4F9C86D6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>
            <a:extLst>
              <a:ext uri="{FF2B5EF4-FFF2-40B4-BE49-F238E27FC236}">
                <a16:creationId xmlns:a16="http://schemas.microsoft.com/office/drawing/2014/main" id="{9DF2177D-D065-4531-A366-ECFBFC010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000" dirty="0"/>
              <a:t>Apache Tomcat para </a:t>
            </a:r>
            <a:r>
              <a:rPr lang="en-US" sz="3000" dirty="0" err="1"/>
              <a:t>aplicaciones</a:t>
            </a:r>
            <a:r>
              <a:rPr lang="en-US" sz="3000" dirty="0"/>
              <a:t> web con Java</a:t>
            </a:r>
          </a:p>
          <a:p>
            <a:r>
              <a:rPr lang="en-US" sz="3000" dirty="0"/>
              <a:t>Java Historia y </a:t>
            </a:r>
            <a:r>
              <a:rPr lang="en-US" sz="3000" dirty="0" err="1"/>
              <a:t>Fundamentos</a:t>
            </a:r>
            <a:endParaRPr lang="en-US" sz="3000" dirty="0"/>
          </a:p>
          <a:p>
            <a:r>
              <a:rPr lang="en-US" sz="3000" dirty="0"/>
              <a:t>Java </a:t>
            </a:r>
            <a:r>
              <a:rPr lang="en-US" sz="3000" dirty="0" err="1"/>
              <a:t>en</a:t>
            </a:r>
            <a:r>
              <a:rPr lang="en-US" sz="3000" dirty="0"/>
              <a:t> la Web (old School)</a:t>
            </a:r>
          </a:p>
          <a:p>
            <a:r>
              <a:rPr lang="en-US" sz="3000" dirty="0" err="1"/>
              <a:t>Gestores</a:t>
            </a:r>
            <a:r>
              <a:rPr lang="en-US" sz="3000" dirty="0"/>
              <a:t> de </a:t>
            </a:r>
            <a:r>
              <a:rPr lang="en-US" sz="3000" dirty="0" err="1"/>
              <a:t>Depedencias</a:t>
            </a:r>
            <a:r>
              <a:rPr lang="en-US" sz="3000" dirty="0"/>
              <a:t> y Maven</a:t>
            </a:r>
          </a:p>
          <a:p>
            <a:r>
              <a:rPr lang="en-US" sz="4000" b="1" dirty="0"/>
              <a:t>Live Coding y </a:t>
            </a:r>
            <a:r>
              <a:rPr lang="en-US" sz="4000" b="1" dirty="0" err="1"/>
              <a:t>Actividad</a:t>
            </a:r>
            <a:endParaRPr lang="en-US" sz="4000" b="1" dirty="0"/>
          </a:p>
          <a:p>
            <a:r>
              <a:rPr lang="en-US" sz="3000" dirty="0" err="1"/>
              <a:t>Revisión</a:t>
            </a:r>
            <a:r>
              <a:rPr lang="en-US" sz="3000" dirty="0"/>
              <a:t> </a:t>
            </a:r>
            <a:r>
              <a:rPr lang="en-US" sz="3000" dirty="0" err="1"/>
              <a:t>Diagrama</a:t>
            </a:r>
            <a:r>
              <a:rPr lang="en-US" sz="3000" dirty="0"/>
              <a:t> de </a:t>
            </a:r>
            <a:r>
              <a:rPr lang="en-US" sz="3000" dirty="0" err="1"/>
              <a:t>Clases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2646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544A6-90D1-6199-62C8-30708733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8DDE1A-DA57-154C-AC80-EE0B51054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457200">
              <a:buAutoNum type="arabicPeriod"/>
            </a:pPr>
            <a:r>
              <a:rPr lang="es-CO" dirty="0">
                <a:latin typeface="Calibri"/>
                <a:ea typeface="Calibri"/>
                <a:cs typeface="Calibri"/>
              </a:rPr>
              <a:t>Instalar Tomcat</a:t>
            </a:r>
            <a:r>
              <a:rPr lang="es-CO" dirty="0"/>
              <a:t> y Maven siguiendo la siguiente guía: </a:t>
            </a:r>
            <a:r>
              <a:rPr lang="es-CO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https://github.com/seagomezar/java-servlets-starter</a:t>
            </a:r>
            <a:r>
              <a:rPr lang="es-CO" dirty="0"/>
              <a:t> 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42900" indent="-457200" algn="just">
              <a:lnSpc>
                <a:spcPct val="100000"/>
              </a:lnSpc>
              <a:spcBef>
                <a:spcPts val="480"/>
              </a:spcBef>
              <a:buAutoNum type="arabicPeriod"/>
            </a:pPr>
            <a:endParaRPr lang="es-CO" dirty="0">
              <a:latin typeface="Calibri"/>
              <a:ea typeface="Calibri"/>
              <a:cs typeface="Calibri"/>
            </a:endParaRPr>
          </a:p>
          <a:p>
            <a:pPr marL="342900" indent="-457200" algn="just">
              <a:lnSpc>
                <a:spcPct val="100000"/>
              </a:lnSpc>
              <a:spcBef>
                <a:spcPts val="480"/>
              </a:spcBef>
              <a:buAutoNum type="arabicPeriod"/>
            </a:pPr>
            <a:r>
              <a:rPr lang="es-CO" dirty="0">
                <a:latin typeface="Calibri"/>
                <a:ea typeface="Calibri"/>
                <a:cs typeface="Calibri"/>
              </a:rPr>
              <a:t>Crear un proyecto con Java, Maven y Tomcat.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CO" dirty="0">
                <a:latin typeface="Calibri"/>
                <a:ea typeface="Calibri"/>
                <a:cs typeface="Calibri"/>
              </a:rPr>
              <a:t>Que sirva una página AboutServlet.java que sirva la ruta "/</a:t>
            </a:r>
            <a:r>
              <a:rPr lang="es-CO" dirty="0" err="1">
                <a:latin typeface="Calibri"/>
                <a:ea typeface="Calibri"/>
                <a:cs typeface="Calibri"/>
              </a:rPr>
              <a:t>about</a:t>
            </a:r>
            <a:r>
              <a:rPr lang="es-CO" dirty="0">
                <a:latin typeface="Calibri"/>
                <a:ea typeface="Calibri"/>
                <a:cs typeface="Calibri"/>
              </a:rPr>
              <a:t>" y Otra Pagina HomeServlet.java que sirva la ruta "/home".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lvl="1"/>
            <a:r>
              <a:rPr lang="es-CO" dirty="0"/>
              <a:t>Debe subir a la tarea en </a:t>
            </a:r>
            <a:r>
              <a:rPr lang="es-CO" dirty="0" err="1"/>
              <a:t>teams</a:t>
            </a:r>
            <a:r>
              <a:rPr lang="es-CO" dirty="0"/>
              <a:t> el .zip con el proyecto java junto con dos pantallazos de las respectivas rutas.</a:t>
            </a:r>
            <a:endParaRPr lang="es-CO" dirty="0">
              <a:latin typeface="Calibri"/>
              <a:ea typeface="Calibri"/>
              <a:cs typeface="Calibri"/>
            </a:endParaRPr>
          </a:p>
          <a:p>
            <a:pPr lvl="1"/>
            <a:endParaRPr lang="es-CO" dirty="0"/>
          </a:p>
          <a:p>
            <a:pPr algn="just">
              <a:lnSpc>
                <a:spcPct val="100000"/>
              </a:lnSpc>
              <a:spcBef>
                <a:spcPts val="480"/>
              </a:spcBef>
            </a:pPr>
            <a:r>
              <a:rPr lang="es-CO" b="1" dirty="0">
                <a:latin typeface="Calibri"/>
                <a:ea typeface="Calibri"/>
                <a:cs typeface="Calibri"/>
              </a:rPr>
              <a:t>Sugerencia: </a:t>
            </a:r>
            <a:r>
              <a:rPr lang="es-CO" dirty="0">
                <a:latin typeface="Calibri"/>
                <a:ea typeface="Calibri"/>
                <a:cs typeface="Calibri"/>
              </a:rPr>
              <a:t>si tiene problemas recuerde utilizar el grupo de </a:t>
            </a:r>
            <a:r>
              <a:rPr lang="es-CO" dirty="0" err="1">
                <a:latin typeface="Calibri"/>
                <a:ea typeface="Calibri"/>
                <a:cs typeface="Calibri"/>
              </a:rPr>
              <a:t>Teams</a:t>
            </a:r>
            <a:r>
              <a:rPr lang="es-CO" dirty="0">
                <a:latin typeface="Calibri"/>
                <a:ea typeface="Calibri"/>
                <a:cs typeface="Calibri"/>
              </a:rPr>
              <a:t>.</a:t>
            </a:r>
            <a:endParaRPr lang="en-US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F86685-C45C-8823-7157-D298230160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97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A9B30D87-4EC4-5B30-AE0B-513DE8AF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>
            <a:extLst>
              <a:ext uri="{FF2B5EF4-FFF2-40B4-BE49-F238E27FC236}">
                <a16:creationId xmlns:a16="http://schemas.microsoft.com/office/drawing/2014/main" id="{799FFF4D-5564-07EE-59B1-04CB0FD2F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>
            <a:extLst>
              <a:ext uri="{FF2B5EF4-FFF2-40B4-BE49-F238E27FC236}">
                <a16:creationId xmlns:a16="http://schemas.microsoft.com/office/drawing/2014/main" id="{EC84B871-17D7-873B-DCF4-6F5ABBA98A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000" dirty="0"/>
              <a:t>Apache Tomcat para </a:t>
            </a:r>
            <a:r>
              <a:rPr lang="en-US" sz="3000" dirty="0" err="1"/>
              <a:t>aplicaciones</a:t>
            </a:r>
            <a:r>
              <a:rPr lang="en-US" sz="3000" dirty="0"/>
              <a:t> web con Java</a:t>
            </a:r>
          </a:p>
          <a:p>
            <a:r>
              <a:rPr lang="en-US" sz="3000" dirty="0"/>
              <a:t>Java Historia y </a:t>
            </a:r>
            <a:r>
              <a:rPr lang="en-US" sz="3000" dirty="0" err="1"/>
              <a:t>Fundamentos</a:t>
            </a:r>
            <a:endParaRPr lang="en-US" sz="3000" dirty="0"/>
          </a:p>
          <a:p>
            <a:r>
              <a:rPr lang="en-US" sz="3000" dirty="0"/>
              <a:t>Java </a:t>
            </a:r>
            <a:r>
              <a:rPr lang="en-US" sz="3000" dirty="0" err="1"/>
              <a:t>en</a:t>
            </a:r>
            <a:r>
              <a:rPr lang="en-US" sz="3000" dirty="0"/>
              <a:t> la Web (old School)</a:t>
            </a:r>
          </a:p>
          <a:p>
            <a:r>
              <a:rPr lang="en-US" sz="3000" dirty="0" err="1"/>
              <a:t>Gestores</a:t>
            </a:r>
            <a:r>
              <a:rPr lang="en-US" sz="3000" dirty="0"/>
              <a:t> de </a:t>
            </a:r>
            <a:r>
              <a:rPr lang="en-US" sz="3000" dirty="0" err="1"/>
              <a:t>Depedencias</a:t>
            </a:r>
            <a:r>
              <a:rPr lang="en-US" sz="3000" dirty="0"/>
              <a:t> y Maven</a:t>
            </a:r>
          </a:p>
          <a:p>
            <a:r>
              <a:rPr lang="en-US" sz="3000" dirty="0"/>
              <a:t>Live Coding y </a:t>
            </a:r>
            <a:r>
              <a:rPr lang="en-US" sz="3000" dirty="0" err="1"/>
              <a:t>Actividad</a:t>
            </a:r>
            <a:endParaRPr lang="en-US" sz="3000" dirty="0"/>
          </a:p>
          <a:p>
            <a:r>
              <a:rPr lang="en-US" sz="4000" b="1" dirty="0" err="1"/>
              <a:t>Revisión</a:t>
            </a:r>
            <a:r>
              <a:rPr lang="en-US" sz="4000" b="1" dirty="0"/>
              <a:t> </a:t>
            </a:r>
            <a:r>
              <a:rPr lang="en-US" sz="4000" b="1" dirty="0" err="1"/>
              <a:t>Diagrama</a:t>
            </a:r>
            <a:r>
              <a:rPr lang="en-US" sz="4000" b="1" dirty="0"/>
              <a:t> de </a:t>
            </a:r>
            <a:r>
              <a:rPr lang="en-US" sz="4000" b="1" dirty="0" err="1"/>
              <a:t>Clases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304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B7F89-9F3C-1772-7E9F-B595FBE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Revisión</a:t>
            </a:r>
            <a:r>
              <a:rPr lang="en-US" dirty="0"/>
              <a:t> de </a:t>
            </a:r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Clases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972612-4EFD-5284-FCA1-73BC26C57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EAC016C-C55A-1965-69C7-808CDACD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59" y="1964401"/>
            <a:ext cx="10008895" cy="35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17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2969343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Tomcat?</a:t>
            </a:r>
          </a:p>
          <a:p>
            <a:pPr algn="just">
              <a:buSzPct val="100000"/>
            </a:pPr>
            <a:r>
              <a:rPr lang="es-CO" sz="2000" dirty="0"/>
              <a:t>¿Por qué Java tiene tan mala/buena fama?</a:t>
            </a:r>
          </a:p>
          <a:p>
            <a:pPr algn="just">
              <a:buSzPct val="100000"/>
            </a:pPr>
            <a:r>
              <a:rPr lang="es-CO" sz="2000" dirty="0"/>
              <a:t>¿Qué es Java y sus elementos básicos?</a:t>
            </a:r>
          </a:p>
          <a:p>
            <a:pPr algn="just">
              <a:buSzPct val="100000"/>
            </a:pPr>
            <a:r>
              <a:rPr lang="es-CO" sz="2000" dirty="0"/>
              <a:t>¿Qué es un gestor de dependencias?</a:t>
            </a:r>
          </a:p>
          <a:p>
            <a:pPr algn="just">
              <a:buSzPct val="100000"/>
            </a:pPr>
            <a:r>
              <a:rPr lang="es-CO" sz="2000" dirty="0"/>
              <a:t>¿Qué es Maven?</a:t>
            </a:r>
          </a:p>
          <a:p>
            <a:pPr algn="just">
              <a:buClr>
                <a:srgbClr val="104862"/>
              </a:buClr>
              <a:buSzPct val="100000"/>
            </a:pPr>
            <a:r>
              <a:rPr lang="es-CO" sz="2000" dirty="0"/>
              <a:t>¿Como se hace un proyecto Web con Java sin </a:t>
            </a:r>
            <a:r>
              <a:rPr lang="es-CO" sz="2000" dirty="0" err="1"/>
              <a:t>frameworks</a:t>
            </a:r>
            <a:r>
              <a:rPr lang="es-CO" sz="2000" dirty="0"/>
              <a:t>?</a:t>
            </a:r>
          </a:p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endParaRPr lang="es-CO" sz="20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0358" y="392530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s-CO" sz="2400" dirty="0"/>
          </a:p>
          <a:p>
            <a:pPr algn="just">
              <a:buSzPct val="100000"/>
            </a:pPr>
            <a:r>
              <a:rPr lang="es-CO" sz="2000" dirty="0"/>
              <a:t>Bass, L., Clements, P., &amp; </a:t>
            </a:r>
            <a:r>
              <a:rPr lang="es-CO" sz="2000" dirty="0" err="1"/>
              <a:t>Kazman</a:t>
            </a:r>
            <a:r>
              <a:rPr lang="es-CO" sz="2000" dirty="0"/>
              <a:t>, R. (2012). Software </a:t>
            </a:r>
            <a:r>
              <a:rPr lang="es-CO" sz="2000" dirty="0" err="1"/>
              <a:t>architecture</a:t>
            </a:r>
            <a:r>
              <a:rPr lang="es-CO" sz="2000" dirty="0"/>
              <a:t> in </a:t>
            </a:r>
            <a:r>
              <a:rPr lang="es-CO" sz="2000" dirty="0" err="1"/>
              <a:t>practice</a:t>
            </a:r>
            <a:r>
              <a:rPr lang="es-CO" sz="2000" dirty="0"/>
              <a:t>, 3rd Ed. Addison-Wesley Professional.</a:t>
            </a:r>
          </a:p>
          <a:p>
            <a:pPr algn="just">
              <a:buSzPct val="100000"/>
            </a:pPr>
            <a:r>
              <a:rPr lang="es-CO" sz="2000" dirty="0"/>
              <a:t>Correa, D. &amp; Vallejo, P. (2022). </a:t>
            </a:r>
            <a:r>
              <a:rPr lang="es-CO" sz="2000" dirty="0" err="1"/>
              <a:t>Practical</a:t>
            </a:r>
            <a:r>
              <a:rPr lang="es-CO" sz="2000" dirty="0"/>
              <a:t> Laravel: </a:t>
            </a:r>
            <a:r>
              <a:rPr lang="es-CO" sz="2000" dirty="0" err="1"/>
              <a:t>Develop</a:t>
            </a:r>
            <a:r>
              <a:rPr lang="es-CO" sz="2000" dirty="0"/>
              <a:t> </a:t>
            </a:r>
            <a:r>
              <a:rPr lang="es-CO" sz="2000" dirty="0" err="1"/>
              <a:t>clean</a:t>
            </a:r>
            <a:r>
              <a:rPr lang="es-CO" sz="2000" dirty="0"/>
              <a:t> MVC web </a:t>
            </a:r>
            <a:r>
              <a:rPr lang="es-CO" sz="2000" dirty="0" err="1"/>
              <a:t>applications</a:t>
            </a:r>
            <a:r>
              <a:rPr lang="es-CO" sz="2000" dirty="0"/>
              <a:t>. </a:t>
            </a:r>
          </a:p>
          <a:p>
            <a:pPr algn="just">
              <a:buSzPct val="100000"/>
            </a:pPr>
            <a:r>
              <a:rPr lang="es-CO" sz="2000" dirty="0"/>
              <a:t>Martin, R. (2017). </a:t>
            </a:r>
            <a:r>
              <a:rPr lang="es-CO" sz="2000" dirty="0" err="1"/>
              <a:t>Clean</a:t>
            </a:r>
            <a:r>
              <a:rPr lang="es-CO" sz="2000" dirty="0"/>
              <a:t> </a:t>
            </a:r>
            <a:r>
              <a:rPr lang="es-CO" sz="2000" dirty="0" err="1"/>
              <a:t>Architecture</a:t>
            </a:r>
            <a:r>
              <a:rPr lang="es-CO" sz="2000" dirty="0"/>
              <a:t>: A </a:t>
            </a:r>
            <a:r>
              <a:rPr lang="es-CO" sz="2000" dirty="0" err="1"/>
              <a:t>Craftsman’s</a:t>
            </a:r>
            <a:r>
              <a:rPr lang="es-CO" sz="2000" dirty="0"/>
              <a:t> Guide </a:t>
            </a:r>
            <a:r>
              <a:rPr lang="es-CO" sz="2000" dirty="0" err="1"/>
              <a:t>to</a:t>
            </a:r>
            <a:r>
              <a:rPr lang="es-CO" sz="2000" dirty="0"/>
              <a:t> Software </a:t>
            </a:r>
            <a:r>
              <a:rPr lang="es-CO" sz="2000" dirty="0" err="1"/>
              <a:t>Structure</a:t>
            </a:r>
            <a:r>
              <a:rPr lang="es-CO" sz="2000" dirty="0"/>
              <a:t> and </a:t>
            </a:r>
            <a:r>
              <a:rPr lang="es-CO" sz="2000" dirty="0" err="1"/>
              <a:t>Design</a:t>
            </a:r>
            <a:r>
              <a:rPr lang="es-CO" sz="2000" dirty="0"/>
              <a:t>.</a:t>
            </a:r>
          </a:p>
          <a:p>
            <a:pPr algn="just">
              <a:buSzPct val="100000"/>
            </a:pPr>
            <a:r>
              <a:rPr lang="es-CO" sz="2000" dirty="0" err="1"/>
              <a:t>Stauffer</a:t>
            </a:r>
            <a:r>
              <a:rPr lang="es-CO" sz="2000" dirty="0"/>
              <a:t>, M. (2019). Laravel: Up &amp; Running: A Framework </a:t>
            </a:r>
            <a:r>
              <a:rPr lang="es-CO" sz="2000" dirty="0" err="1"/>
              <a:t>for</a:t>
            </a:r>
            <a:r>
              <a:rPr lang="es-CO" sz="2000" dirty="0"/>
              <a:t> </a:t>
            </a:r>
            <a:r>
              <a:rPr lang="es-CO" sz="2000" dirty="0" err="1"/>
              <a:t>Building</a:t>
            </a:r>
            <a:r>
              <a:rPr lang="es-CO" sz="2000" dirty="0"/>
              <a:t> Modern PHP Apps. O'Reilly Media.</a:t>
            </a:r>
          </a:p>
          <a:p>
            <a:pPr algn="just">
              <a:buSzPct val="100000"/>
            </a:pPr>
            <a:r>
              <a:rPr lang="es-CO" sz="2000" dirty="0" err="1"/>
              <a:t>Waud</a:t>
            </a:r>
            <a:r>
              <a:rPr lang="es-CO" sz="2000" dirty="0"/>
              <a:t>, E. (2018). Docker Quick </a:t>
            </a:r>
            <a:r>
              <a:rPr lang="es-CO" sz="2000" dirty="0" err="1"/>
              <a:t>Start</a:t>
            </a:r>
            <a:r>
              <a:rPr lang="es-CO" sz="2000" dirty="0"/>
              <a:t> Guide: </a:t>
            </a:r>
            <a:r>
              <a:rPr lang="es-CO" sz="2000" dirty="0" err="1"/>
              <a:t>Learn</a:t>
            </a:r>
            <a:r>
              <a:rPr lang="es-CO" sz="2000" dirty="0"/>
              <a:t> Docker </a:t>
            </a:r>
            <a:r>
              <a:rPr lang="es-CO" sz="2000" dirty="0" err="1"/>
              <a:t>like</a:t>
            </a:r>
            <a:r>
              <a:rPr lang="es-CO" sz="2000" dirty="0"/>
              <a:t> a </a:t>
            </a:r>
            <a:r>
              <a:rPr lang="es-CO" sz="2000" dirty="0" err="1"/>
              <a:t>boss</a:t>
            </a:r>
            <a:r>
              <a:rPr lang="es-CO" sz="2000" dirty="0"/>
              <a:t>, and </a:t>
            </a:r>
            <a:r>
              <a:rPr lang="es-CO" sz="2000" dirty="0" err="1"/>
              <a:t>finally</a:t>
            </a:r>
            <a:r>
              <a:rPr lang="es-CO" sz="2000" dirty="0"/>
              <a:t> </a:t>
            </a:r>
            <a:r>
              <a:rPr lang="es-CO" sz="2000" dirty="0" err="1"/>
              <a:t>own</a:t>
            </a:r>
            <a:r>
              <a:rPr lang="es-CO" sz="2000" dirty="0"/>
              <a:t> </a:t>
            </a:r>
            <a:r>
              <a:rPr lang="es-CO" sz="2000" dirty="0" err="1"/>
              <a:t>your</a:t>
            </a:r>
            <a:r>
              <a:rPr lang="es-CO" sz="2000" dirty="0"/>
              <a:t> </a:t>
            </a:r>
            <a:r>
              <a:rPr lang="es-CO" sz="2000" dirty="0" err="1"/>
              <a:t>applications</a:t>
            </a:r>
            <a:r>
              <a:rPr lang="es-CO" sz="2000" dirty="0"/>
              <a:t>. </a:t>
            </a:r>
            <a:r>
              <a:rPr lang="es-CO" sz="2000" dirty="0" err="1"/>
              <a:t>Packt</a:t>
            </a:r>
            <a:r>
              <a:rPr lang="es-CO" sz="2000" dirty="0"/>
              <a:t> Publishing Ltd.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ADE1A-2954-449B-154A-47CE31F1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Apache Tomcat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2592E-A9B4-589B-7317-657C649C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263668" cy="466344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Apache Tomcat</a:t>
            </a:r>
            <a:r>
              <a:rPr lang="en-US" sz="2000" dirty="0">
                <a:ea typeface="+mn-lt"/>
                <a:cs typeface="+mn-lt"/>
              </a:rPr>
              <a:t> es un </a:t>
            </a:r>
            <a:r>
              <a:rPr lang="en-US" sz="2000" b="1" dirty="0" err="1">
                <a:ea typeface="+mn-lt"/>
                <a:cs typeface="+mn-lt"/>
              </a:rPr>
              <a:t>servidor</a:t>
            </a:r>
            <a:r>
              <a:rPr lang="en-US" sz="2000" b="1" dirty="0">
                <a:ea typeface="+mn-lt"/>
                <a:cs typeface="+mn-lt"/>
              </a:rPr>
              <a:t> web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b="1" dirty="0" err="1">
                <a:ea typeface="+mn-lt"/>
                <a:cs typeface="+mn-lt"/>
              </a:rPr>
              <a:t>contenedor</a:t>
            </a:r>
            <a:r>
              <a:rPr lang="en-US" sz="2000" b="1" dirty="0">
                <a:ea typeface="+mn-lt"/>
                <a:cs typeface="+mn-lt"/>
              </a:rPr>
              <a:t> de servlets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código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abierto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s-CO" sz="2000" dirty="0"/>
          </a:p>
          <a:p>
            <a:r>
              <a:rPr lang="en-US" sz="2000" dirty="0" err="1">
                <a:ea typeface="+mn-lt"/>
                <a:cs typeface="+mn-lt"/>
              </a:rPr>
              <a:t>Está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diseñado</a:t>
            </a:r>
            <a:r>
              <a:rPr lang="en-US" sz="2000" dirty="0">
                <a:ea typeface="+mn-lt"/>
                <a:cs typeface="+mn-lt"/>
              </a:rPr>
              <a:t> para </a:t>
            </a:r>
            <a:r>
              <a:rPr lang="en-US" sz="2000" dirty="0" err="1">
                <a:ea typeface="+mn-lt"/>
                <a:cs typeface="+mn-lt"/>
              </a:rPr>
              <a:t>ejecutar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aplicaciones</a:t>
            </a:r>
            <a:r>
              <a:rPr lang="en-US" sz="2000" dirty="0">
                <a:ea typeface="+mn-lt"/>
                <a:cs typeface="+mn-lt"/>
              </a:rPr>
              <a:t> web </a:t>
            </a:r>
            <a:r>
              <a:rPr lang="en-US" sz="2000" dirty="0" err="1">
                <a:ea typeface="+mn-lt"/>
                <a:cs typeface="+mn-lt"/>
              </a:rPr>
              <a:t>basadas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ea typeface="+mn-lt"/>
                <a:cs typeface="+mn-lt"/>
              </a:rPr>
              <a:t>Java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s-CO" sz="2000" dirty="0">
                <a:ea typeface="+mn-lt"/>
                <a:cs typeface="+mn-lt"/>
              </a:rPr>
              <a:t>implementando</a:t>
            </a:r>
            <a:r>
              <a:rPr lang="en-US" sz="2000" dirty="0">
                <a:ea typeface="+mn-lt"/>
                <a:cs typeface="+mn-lt"/>
              </a:rPr>
              <a:t> las </a:t>
            </a:r>
            <a:r>
              <a:rPr lang="en-US" sz="2000" dirty="0" err="1">
                <a:ea typeface="+mn-lt"/>
                <a:cs typeface="+mn-lt"/>
              </a:rPr>
              <a:t>especificaciones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ea typeface="+mn-lt"/>
                <a:cs typeface="+mn-lt"/>
              </a:rPr>
              <a:t>Servlet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b="1" dirty="0" err="1">
                <a:ea typeface="+mn-lt"/>
                <a:cs typeface="+mn-lt"/>
              </a:rPr>
              <a:t>JavaServer</a:t>
            </a:r>
            <a:r>
              <a:rPr lang="en-US" sz="2000" b="1" dirty="0">
                <a:ea typeface="+mn-lt"/>
                <a:cs typeface="+mn-lt"/>
              </a:rPr>
              <a:t> Pages (JSP)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r>
              <a:rPr lang="en-US" sz="2000" b="1" dirty="0" err="1">
                <a:ea typeface="+mn-lt"/>
                <a:cs typeface="+mn-lt"/>
              </a:rPr>
              <a:t>Contenedor</a:t>
            </a:r>
            <a:r>
              <a:rPr lang="en-US" sz="2000" b="1" dirty="0">
                <a:ea typeface="+mn-lt"/>
                <a:cs typeface="+mn-lt"/>
              </a:rPr>
              <a:t> de Servlets: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Permite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ejecutar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componentes</a:t>
            </a:r>
            <a:r>
              <a:rPr lang="en-US" sz="2000" dirty="0">
                <a:ea typeface="+mn-lt"/>
                <a:cs typeface="+mn-lt"/>
              </a:rPr>
              <a:t> Java (servlets) que </a:t>
            </a:r>
            <a:r>
              <a:rPr lang="en-US" sz="2000" dirty="0" err="1">
                <a:ea typeface="+mn-lt"/>
                <a:cs typeface="+mn-lt"/>
              </a:rPr>
              <a:t>responden</a:t>
            </a:r>
            <a:r>
              <a:rPr lang="en-US" sz="2000" dirty="0">
                <a:ea typeface="+mn-lt"/>
                <a:cs typeface="+mn-lt"/>
              </a:rPr>
              <a:t> a solicitudes HTTP, </a:t>
            </a:r>
            <a:r>
              <a:rPr lang="en-US" sz="2000" dirty="0" err="1">
                <a:ea typeface="+mn-lt"/>
                <a:cs typeface="+mn-lt"/>
              </a:rPr>
              <a:t>facilitando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creación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aplicaciones</a:t>
            </a:r>
            <a:r>
              <a:rPr lang="en-US" sz="2000" dirty="0">
                <a:ea typeface="+mn-lt"/>
                <a:cs typeface="+mn-lt"/>
              </a:rPr>
              <a:t> web </a:t>
            </a:r>
            <a:r>
              <a:rPr lang="en-US" sz="2000" dirty="0" err="1">
                <a:ea typeface="+mn-lt"/>
                <a:cs typeface="+mn-lt"/>
              </a:rPr>
              <a:t>dinámicas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r>
              <a:rPr lang="en-US" sz="2000" b="1" dirty="0" err="1">
                <a:ea typeface="+mn-lt"/>
                <a:cs typeface="+mn-lt"/>
              </a:rPr>
              <a:t>Servidor</a:t>
            </a:r>
            <a:r>
              <a:rPr lang="en-US" sz="2000" b="1" dirty="0">
                <a:ea typeface="+mn-lt"/>
                <a:cs typeface="+mn-lt"/>
              </a:rPr>
              <a:t> Web: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Provee</a:t>
            </a:r>
            <a:r>
              <a:rPr lang="en-US" sz="2000" dirty="0">
                <a:ea typeface="+mn-lt"/>
                <a:cs typeface="+mn-lt"/>
              </a:rPr>
              <a:t> un </a:t>
            </a:r>
            <a:r>
              <a:rPr lang="en-US" sz="2000" dirty="0" err="1">
                <a:ea typeface="+mn-lt"/>
                <a:cs typeface="+mn-lt"/>
              </a:rPr>
              <a:t>entorno</a:t>
            </a:r>
            <a:r>
              <a:rPr lang="en-US" sz="2000" dirty="0">
                <a:ea typeface="+mn-lt"/>
                <a:cs typeface="+mn-lt"/>
              </a:rPr>
              <a:t> para </a:t>
            </a:r>
            <a:r>
              <a:rPr lang="en-US" sz="2000" dirty="0" err="1">
                <a:ea typeface="+mn-lt"/>
                <a:cs typeface="+mn-lt"/>
              </a:rPr>
              <a:t>gestionar</a:t>
            </a:r>
            <a:r>
              <a:rPr lang="en-US" sz="2000" dirty="0">
                <a:ea typeface="+mn-lt"/>
                <a:cs typeface="+mn-lt"/>
              </a:rPr>
              <a:t> las </a:t>
            </a:r>
            <a:r>
              <a:rPr lang="en-US" sz="2000" dirty="0" err="1">
                <a:ea typeface="+mn-lt"/>
                <a:cs typeface="+mn-lt"/>
              </a:rPr>
              <a:t>peticiones</a:t>
            </a:r>
            <a:r>
              <a:rPr lang="en-US" sz="2000" dirty="0">
                <a:ea typeface="+mn-lt"/>
                <a:cs typeface="+mn-lt"/>
              </a:rPr>
              <a:t> web, </a:t>
            </a:r>
            <a:r>
              <a:rPr lang="en-US" sz="2000" dirty="0" err="1">
                <a:ea typeface="+mn-lt"/>
                <a:cs typeface="+mn-lt"/>
              </a:rPr>
              <a:t>distribuirlas</a:t>
            </a:r>
            <a:r>
              <a:rPr lang="en-US" sz="2000" dirty="0">
                <a:ea typeface="+mn-lt"/>
                <a:cs typeface="+mn-lt"/>
              </a:rPr>
              <a:t> a las </a:t>
            </a:r>
            <a:r>
              <a:rPr lang="en-US" sz="2000" dirty="0" err="1">
                <a:ea typeface="+mn-lt"/>
                <a:cs typeface="+mn-lt"/>
              </a:rPr>
              <a:t>aplicaciones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enviar</a:t>
            </a:r>
            <a:r>
              <a:rPr lang="en-US" sz="2000" dirty="0">
                <a:ea typeface="+mn-lt"/>
                <a:cs typeface="+mn-lt"/>
              </a:rPr>
              <a:t> las </a:t>
            </a:r>
            <a:r>
              <a:rPr lang="en-US" sz="2000" dirty="0" err="1">
                <a:ea typeface="+mn-lt"/>
                <a:cs typeface="+mn-lt"/>
              </a:rPr>
              <a:t>respuestas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correspondientes</a:t>
            </a:r>
            <a:r>
              <a:rPr lang="en-US" sz="2000" dirty="0">
                <a:ea typeface="+mn-lt"/>
                <a:cs typeface="+mn-lt"/>
              </a:rPr>
              <a:t> al </a:t>
            </a:r>
            <a:r>
              <a:rPr lang="en-US" sz="2000" dirty="0" err="1">
                <a:ea typeface="+mn-lt"/>
                <a:cs typeface="+mn-lt"/>
              </a:rPr>
              <a:t>cliente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Es </a:t>
            </a:r>
            <a:r>
              <a:rPr lang="en-US" sz="2000" dirty="0" err="1">
                <a:ea typeface="+mn-lt"/>
                <a:cs typeface="+mn-lt"/>
              </a:rPr>
              <a:t>una</a:t>
            </a:r>
            <a:r>
              <a:rPr lang="en-US" sz="2000" dirty="0">
                <a:ea typeface="+mn-lt"/>
                <a:cs typeface="+mn-lt"/>
              </a:rPr>
              <a:t> de las </a:t>
            </a:r>
            <a:r>
              <a:rPr lang="en-US" sz="2000" dirty="0" err="1">
                <a:ea typeface="+mn-lt"/>
                <a:cs typeface="+mn-lt"/>
              </a:rPr>
              <a:t>herramientas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utilizadas</a:t>
            </a:r>
            <a:r>
              <a:rPr lang="en-US" sz="2000" dirty="0">
                <a:ea typeface="+mn-lt"/>
                <a:cs typeface="+mn-lt"/>
              </a:rPr>
              <a:t> para </a:t>
            </a:r>
            <a:r>
              <a:rPr lang="en-US" sz="2000" dirty="0" err="1">
                <a:ea typeface="+mn-lt"/>
                <a:cs typeface="+mn-lt"/>
              </a:rPr>
              <a:t>desplegar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aplicaciones</a:t>
            </a:r>
            <a:r>
              <a:rPr lang="en-US" sz="2000" dirty="0">
                <a:ea typeface="+mn-lt"/>
                <a:cs typeface="+mn-lt"/>
              </a:rPr>
              <a:t> web Java.</a:t>
            </a:r>
          </a:p>
          <a:p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DFEEFA-E216-21C1-A3D8-18A2D3315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1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0A89E-975B-B3BE-2B2F-029B9CEE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581AC-AF5A-4B9E-D88C-BBA06A18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Apache Tomcat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E1B3FD-8651-9B84-810B-406D2BBC7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CA4AB-3CA5-E0CC-73BE-E4437304D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6450" y="1411288"/>
            <a:ext cx="9264650" cy="4662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https://tomcat.apache.org/</a:t>
            </a:r>
            <a:r>
              <a:rPr lang="en-US">
                <a:ea typeface="+mn-lt"/>
                <a:cs typeface="+mn-lt"/>
              </a:rPr>
              <a:t>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C7C3149-F900-DD3A-235C-6D1343A7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14" y="2049046"/>
            <a:ext cx="9064071" cy="39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9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269CAF6D-2732-33EB-A9C8-B0749A70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>
            <a:extLst>
              <a:ext uri="{FF2B5EF4-FFF2-40B4-BE49-F238E27FC236}">
                <a16:creationId xmlns:a16="http://schemas.microsoft.com/office/drawing/2014/main" id="{73A642C7-95BA-81E3-FD8A-307BC6EAE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>
            <a:extLst>
              <a:ext uri="{FF2B5EF4-FFF2-40B4-BE49-F238E27FC236}">
                <a16:creationId xmlns:a16="http://schemas.microsoft.com/office/drawing/2014/main" id="{DE1CC05A-1B6A-56BF-7904-29DB6F993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000" dirty="0"/>
              <a:t>Apache Tomcat para </a:t>
            </a:r>
            <a:r>
              <a:rPr lang="en-US" sz="3000" dirty="0" err="1"/>
              <a:t>aplicaciones</a:t>
            </a:r>
            <a:r>
              <a:rPr lang="en-US" sz="3000" dirty="0"/>
              <a:t> web con Java</a:t>
            </a:r>
          </a:p>
          <a:p>
            <a:r>
              <a:rPr lang="en-US" sz="4000" b="1" dirty="0"/>
              <a:t>Java Historia y </a:t>
            </a:r>
            <a:r>
              <a:rPr lang="en-US" sz="4000" b="1" dirty="0" err="1"/>
              <a:t>Fundamentos</a:t>
            </a:r>
            <a:endParaRPr lang="en-US" sz="4000" b="1" dirty="0"/>
          </a:p>
          <a:p>
            <a:r>
              <a:rPr lang="en-US" sz="3000" dirty="0"/>
              <a:t>Java </a:t>
            </a:r>
            <a:r>
              <a:rPr lang="en-US" sz="3000" dirty="0" err="1"/>
              <a:t>en</a:t>
            </a:r>
            <a:r>
              <a:rPr lang="en-US" sz="3000" dirty="0"/>
              <a:t> la Web (old School)</a:t>
            </a:r>
          </a:p>
          <a:p>
            <a:r>
              <a:rPr lang="en-US" sz="3000" dirty="0" err="1"/>
              <a:t>Gestores</a:t>
            </a:r>
            <a:r>
              <a:rPr lang="en-US" sz="3000" dirty="0"/>
              <a:t> de </a:t>
            </a:r>
            <a:r>
              <a:rPr lang="en-US" sz="3000" dirty="0" err="1"/>
              <a:t>Depedencias</a:t>
            </a:r>
            <a:r>
              <a:rPr lang="en-US" sz="3000" dirty="0"/>
              <a:t> y Maven</a:t>
            </a:r>
          </a:p>
          <a:p>
            <a:r>
              <a:rPr lang="en-US" sz="3000" dirty="0"/>
              <a:t>Live Coding y </a:t>
            </a:r>
            <a:r>
              <a:rPr lang="en-US" sz="3000" dirty="0" err="1"/>
              <a:t>Actividad</a:t>
            </a:r>
            <a:endParaRPr lang="en-US" sz="3000" dirty="0"/>
          </a:p>
          <a:p>
            <a:r>
              <a:rPr lang="en-US" sz="3000" dirty="0" err="1"/>
              <a:t>Revisión</a:t>
            </a:r>
            <a:r>
              <a:rPr lang="en-US" sz="3000" dirty="0"/>
              <a:t> </a:t>
            </a:r>
            <a:r>
              <a:rPr lang="en-US" sz="3000" dirty="0" err="1"/>
              <a:t>Diagrama</a:t>
            </a:r>
            <a:r>
              <a:rPr lang="en-US" sz="3000" dirty="0"/>
              <a:t> de </a:t>
            </a:r>
            <a:r>
              <a:rPr lang="en-US" sz="3000" dirty="0" err="1"/>
              <a:t>Clases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74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F9A5D2-3F95-8D33-9902-731DEF99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Java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A9D288-21FC-88D0-AA79-C0D82ABB7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pic>
        <p:nvPicPr>
          <p:cNvPr id="7" name="Picture 3" descr="Java 21 will introduce Unnamed Classes and Instance Main Methods :  r/ProgrammerHumor">
            <a:extLst>
              <a:ext uri="{FF2B5EF4-FFF2-40B4-BE49-F238E27FC236}">
                <a16:creationId xmlns:a16="http://schemas.microsoft.com/office/drawing/2014/main" id="{BCF1277C-E3F9-1393-A409-7365C777B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518322"/>
            <a:ext cx="4459032" cy="4448374"/>
          </a:xfrm>
          <a:prstGeom prst="rect">
            <a:avLst/>
          </a:prstGeom>
        </p:spPr>
      </p:pic>
      <p:pic>
        <p:nvPicPr>
          <p:cNvPr id="8" name="Picture 4" descr="Java evolution through the years : r/ProgrammerHumor">
            <a:extLst>
              <a:ext uri="{FF2B5EF4-FFF2-40B4-BE49-F238E27FC236}">
                <a16:creationId xmlns:a16="http://schemas.microsoft.com/office/drawing/2014/main" id="{8D6967A0-6C39-5E4D-AA58-A3AFBD2C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40" y="1518322"/>
            <a:ext cx="3804355" cy="44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B2B2-778D-4652-54F0-2B38C344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E190D1C-5BAA-5A70-134F-112B5260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Java II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E0DB5E-5D96-337A-D12E-C848142F0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Java se </a:t>
            </a:r>
            <a:r>
              <a:rPr lang="en-US" dirty="0" err="1">
                <a:ea typeface="+mn-lt"/>
                <a:cs typeface="+mn-lt"/>
              </a:rPr>
              <a:t>creó</a:t>
            </a:r>
            <a:r>
              <a:rPr lang="en-US" dirty="0">
                <a:ea typeface="+mn-lt"/>
                <a:cs typeface="+mn-lt"/>
              </a:rPr>
              <a:t> para ser "EL LENGUAJE" de </a:t>
            </a:r>
            <a:r>
              <a:rPr lang="en-US" dirty="0" err="1">
                <a:ea typeface="+mn-lt"/>
                <a:cs typeface="+mn-lt"/>
              </a:rPr>
              <a:t>programación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destacándose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máquinas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virtuales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interpretado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En sus </a:t>
            </a:r>
            <a:r>
              <a:rPr lang="en-US" dirty="0" err="1">
                <a:ea typeface="+mn-lt"/>
                <a:cs typeface="+mn-lt"/>
              </a:rPr>
              <a:t>inicios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comunidad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entusiasta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impulsó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nuevas</a:t>
            </a:r>
            <a:r>
              <a:rPr lang="en-US" dirty="0">
                <a:ea typeface="+mn-lt"/>
                <a:cs typeface="+mn-lt"/>
              </a:rPr>
              <a:t> APIs y </a:t>
            </a:r>
            <a:r>
              <a:rPr lang="en-US" dirty="0" err="1">
                <a:ea typeface="+mn-lt"/>
                <a:cs typeface="+mn-lt"/>
              </a:rPr>
              <a:t>ofrecía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soporte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rápido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consolidando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éxito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Cuando</a:t>
            </a:r>
            <a:r>
              <a:rPr lang="en-US" dirty="0">
                <a:ea typeface="+mn-lt"/>
                <a:cs typeface="+mn-lt"/>
              </a:rPr>
              <a:t> Oracle </a:t>
            </a:r>
            <a:r>
              <a:rPr lang="en-US" dirty="0" err="1">
                <a:ea typeface="+mn-lt"/>
                <a:cs typeface="+mn-lt"/>
              </a:rPr>
              <a:t>adquirió</a:t>
            </a:r>
            <a:r>
              <a:rPr lang="en-US" dirty="0">
                <a:ea typeface="+mn-lt"/>
                <a:cs typeface="+mn-lt"/>
              </a:rPr>
              <a:t> Sun Microsystems, Java se </a:t>
            </a:r>
            <a:r>
              <a:rPr lang="en-US" dirty="0" err="1">
                <a:ea typeface="+mn-lt"/>
                <a:cs typeface="+mn-lt"/>
              </a:rPr>
              <a:t>reorientó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respaldar</a:t>
            </a:r>
            <a:r>
              <a:rPr lang="en-US" dirty="0">
                <a:ea typeface="+mn-lt"/>
                <a:cs typeface="+mn-lt"/>
              </a:rPr>
              <a:t> bases de </a:t>
            </a:r>
            <a:r>
              <a:rPr lang="en-US" dirty="0" err="1">
                <a:ea typeface="+mn-lt"/>
                <a:cs typeface="+mn-lt"/>
              </a:rPr>
              <a:t>datos</a:t>
            </a:r>
            <a:r>
              <a:rPr lang="en-US" dirty="0">
                <a:ea typeface="+mn-lt"/>
                <a:cs typeface="+mn-lt"/>
              </a:rPr>
              <a:t> y ERP, </a:t>
            </a:r>
            <a:r>
              <a:rPr lang="en-US" dirty="0" err="1">
                <a:ea typeface="+mn-lt"/>
                <a:cs typeface="+mn-lt"/>
              </a:rPr>
              <a:t>limitando</a:t>
            </a:r>
            <a:r>
              <a:rPr lang="en-US" dirty="0">
                <a:ea typeface="+mn-lt"/>
                <a:cs typeface="+mn-lt"/>
              </a:rPr>
              <a:t> sus </a:t>
            </a:r>
            <a:r>
              <a:rPr lang="en-US" dirty="0" err="1">
                <a:ea typeface="+mn-lt"/>
                <a:cs typeface="+mn-lt"/>
              </a:rPr>
              <a:t>funcionalidades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revolucionarias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La </a:t>
            </a:r>
            <a:r>
              <a:rPr lang="en-US" dirty="0" err="1">
                <a:ea typeface="+mn-lt"/>
                <a:cs typeface="+mn-lt"/>
              </a:rPr>
              <a:t>pérdida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algunas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características</a:t>
            </a:r>
            <a:r>
              <a:rPr lang="en-US" dirty="0">
                <a:ea typeface="+mn-lt"/>
                <a:cs typeface="+mn-lt"/>
              </a:rPr>
              <a:t> y la mayor </a:t>
            </a:r>
            <a:r>
              <a:rPr lang="en-US" dirty="0" err="1">
                <a:ea typeface="+mn-lt"/>
                <a:cs typeface="+mn-lt"/>
              </a:rPr>
              <a:t>complejidad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frente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lenguajes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Python o C#, </a:t>
            </a:r>
            <a:r>
              <a:rPr lang="en-US" dirty="0" err="1">
                <a:ea typeface="+mn-lt"/>
                <a:cs typeface="+mn-lt"/>
              </a:rPr>
              <a:t>provocaron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decepción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rechazo</a:t>
            </a:r>
            <a:r>
              <a:rPr lang="en-US" dirty="0">
                <a:ea typeface="+mn-lt"/>
                <a:cs typeface="+mn-lt"/>
              </a:rPr>
              <a:t> entre </a:t>
            </a:r>
            <a:r>
              <a:rPr lang="en-US" dirty="0" err="1">
                <a:ea typeface="+mn-lt"/>
                <a:cs typeface="+mn-lt"/>
              </a:rPr>
              <a:t>ciertos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programadores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 err="1">
                <a:ea typeface="+mn-lt"/>
                <a:cs typeface="+mn-lt"/>
              </a:rPr>
              <a:t>pesar</a:t>
            </a:r>
            <a:r>
              <a:rPr lang="en-US" dirty="0">
                <a:ea typeface="+mn-lt"/>
                <a:cs typeface="+mn-lt"/>
              </a:rPr>
              <a:t> de las </a:t>
            </a:r>
            <a:r>
              <a:rPr lang="en-US" dirty="0" err="1">
                <a:ea typeface="+mn-lt"/>
                <a:cs typeface="+mn-lt"/>
              </a:rPr>
              <a:t>críticas</a:t>
            </a:r>
            <a:r>
              <a:rPr lang="en-US" dirty="0">
                <a:ea typeface="+mn-lt"/>
                <a:cs typeface="+mn-lt"/>
              </a:rPr>
              <a:t>, Java </a:t>
            </a:r>
            <a:r>
              <a:rPr lang="en-US" dirty="0" err="1">
                <a:ea typeface="+mn-lt"/>
                <a:cs typeface="+mn-lt"/>
              </a:rPr>
              <a:t>sigue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siendo</a:t>
            </a:r>
            <a:r>
              <a:rPr lang="en-US" dirty="0">
                <a:ea typeface="+mn-lt"/>
                <a:cs typeface="+mn-lt"/>
              </a:rPr>
              <a:t> fundamental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empresarial</a:t>
            </a:r>
            <a:r>
              <a:rPr lang="en-US" dirty="0">
                <a:ea typeface="+mn-lt"/>
                <a:cs typeface="+mn-lt"/>
              </a:rPr>
              <a:t>, gracias a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portabilidad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robustez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amplio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soporte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múltiples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plataformas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4C1A8E-CD8A-BD05-3FC9-3A15BB6F9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4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CB452-3445-DDDC-58A0-85E149A0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Java III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86C682-C3D5-C93F-378A-D195C93CA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err="1"/>
              <a:t>Orientado</a:t>
            </a:r>
            <a:r>
              <a:rPr lang="en-US" dirty="0"/>
              <a:t> a </a:t>
            </a:r>
            <a:r>
              <a:rPr lang="en-US" err="1"/>
              <a:t>objetos</a:t>
            </a:r>
            <a:r>
              <a:rPr lang="en-US" dirty="0"/>
              <a:t>: </a:t>
            </a:r>
            <a:r>
              <a:rPr lang="en-US" err="1"/>
              <a:t>Facilita</a:t>
            </a:r>
            <a:r>
              <a:rPr lang="en-US" dirty="0"/>
              <a:t> la </a:t>
            </a:r>
            <a:r>
              <a:rPr lang="en-US" err="1"/>
              <a:t>organización</a:t>
            </a:r>
            <a:r>
              <a:rPr lang="en-US" dirty="0"/>
              <a:t> y </a:t>
            </a:r>
            <a:r>
              <a:rPr lang="en-US" err="1"/>
              <a:t>reutilización</a:t>
            </a:r>
            <a:r>
              <a:rPr lang="en-US" dirty="0"/>
              <a:t> del </a:t>
            </a:r>
            <a:r>
              <a:rPr lang="en-US" err="1"/>
              <a:t>código</a:t>
            </a:r>
            <a:r>
              <a:rPr lang="en-US" dirty="0"/>
              <a:t> a </a:t>
            </a:r>
            <a:r>
              <a:rPr lang="en-US" err="1"/>
              <a:t>través</a:t>
            </a:r>
            <a:r>
              <a:rPr lang="en-US" dirty="0"/>
              <a:t> de </a:t>
            </a:r>
            <a:r>
              <a:rPr lang="en-US" err="1"/>
              <a:t>clases</a:t>
            </a:r>
            <a:r>
              <a:rPr lang="en-US" dirty="0"/>
              <a:t> y </a:t>
            </a:r>
            <a:r>
              <a:rPr lang="en-US" err="1"/>
              <a:t>objetos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err="1"/>
              <a:t>Multiplataforma</a:t>
            </a:r>
            <a:r>
              <a:rPr lang="en-US" dirty="0"/>
              <a:t>: Gracias a la </a:t>
            </a:r>
            <a:r>
              <a:rPr lang="en-US" err="1"/>
              <a:t>Máquina</a:t>
            </a:r>
            <a:r>
              <a:rPr lang="en-US" dirty="0"/>
              <a:t> Virtual de Java (JVM),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código</a:t>
            </a:r>
            <a:r>
              <a:rPr lang="en-US" dirty="0"/>
              <a:t> Java se </a:t>
            </a:r>
            <a:r>
              <a:rPr lang="en-US" err="1"/>
              <a:t>puede</a:t>
            </a:r>
            <a:r>
              <a:rPr lang="en-US" dirty="0"/>
              <a:t> </a:t>
            </a:r>
            <a:r>
              <a:rPr lang="en-US" err="1"/>
              <a:t>ejecutar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cualquier</a:t>
            </a:r>
            <a:r>
              <a:rPr lang="en-US" dirty="0"/>
              <a:t> </a:t>
            </a:r>
            <a:r>
              <a:rPr lang="en-US" err="1"/>
              <a:t>sistema</a:t>
            </a:r>
            <a:r>
              <a:rPr lang="en-US" dirty="0"/>
              <a:t> </a:t>
            </a:r>
            <a:r>
              <a:rPr lang="en-US" err="1"/>
              <a:t>operativo</a:t>
            </a:r>
            <a:r>
              <a:rPr lang="en-US" dirty="0"/>
              <a:t> sin </a:t>
            </a:r>
            <a:r>
              <a:rPr lang="en-US" err="1"/>
              <a:t>necesidad</a:t>
            </a:r>
            <a:r>
              <a:rPr lang="en-US" dirty="0"/>
              <a:t> de </a:t>
            </a:r>
            <a:r>
              <a:rPr lang="en-US" err="1"/>
              <a:t>modificaciones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err="1"/>
              <a:t>Robusto</a:t>
            </a:r>
            <a:r>
              <a:rPr lang="en-US" dirty="0"/>
              <a:t> y </a:t>
            </a:r>
            <a:r>
              <a:rPr lang="en-US" err="1"/>
              <a:t>seguro</a:t>
            </a:r>
            <a:r>
              <a:rPr lang="en-US" dirty="0"/>
              <a:t>: </a:t>
            </a:r>
            <a:r>
              <a:rPr lang="en-US" err="1"/>
              <a:t>Diseñado</a:t>
            </a:r>
            <a:r>
              <a:rPr lang="en-US" dirty="0"/>
              <a:t> para </a:t>
            </a:r>
            <a:r>
              <a:rPr lang="en-US" err="1"/>
              <a:t>minimizar</a:t>
            </a:r>
            <a:r>
              <a:rPr lang="en-US" dirty="0"/>
              <a:t> </a:t>
            </a:r>
            <a:r>
              <a:rPr lang="en-US" err="1"/>
              <a:t>errores</a:t>
            </a:r>
            <a:r>
              <a:rPr lang="en-US" dirty="0"/>
              <a:t> </a:t>
            </a:r>
            <a:r>
              <a:rPr lang="en-US" err="1"/>
              <a:t>comunes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la </a:t>
            </a:r>
            <a:r>
              <a:rPr lang="en-US" err="1"/>
              <a:t>programación</a:t>
            </a:r>
            <a:r>
              <a:rPr lang="en-US" dirty="0"/>
              <a:t>, </a:t>
            </a:r>
            <a:r>
              <a:rPr lang="en-US" err="1"/>
              <a:t>cuenta</a:t>
            </a:r>
            <a:r>
              <a:rPr lang="en-US" dirty="0"/>
              <a:t> con </a:t>
            </a:r>
            <a:r>
              <a:rPr lang="en-US" err="1"/>
              <a:t>mecanismos</a:t>
            </a:r>
            <a:r>
              <a:rPr lang="en-US" dirty="0"/>
              <a:t> de </a:t>
            </a:r>
            <a:r>
              <a:rPr lang="en-US" err="1"/>
              <a:t>manejo</a:t>
            </a:r>
            <a:r>
              <a:rPr lang="en-US" dirty="0"/>
              <a:t> de </a:t>
            </a:r>
            <a:r>
              <a:rPr lang="en-US" err="1"/>
              <a:t>excepciones</a:t>
            </a:r>
            <a:r>
              <a:rPr lang="en-US" dirty="0"/>
              <a:t>, </a:t>
            </a:r>
            <a:r>
              <a:rPr lang="en-US" err="1"/>
              <a:t>gestión</a:t>
            </a:r>
            <a:r>
              <a:rPr lang="en-US" dirty="0"/>
              <a:t> de </a:t>
            </a:r>
            <a:r>
              <a:rPr lang="en-US" err="1"/>
              <a:t>memoria</a:t>
            </a:r>
            <a:r>
              <a:rPr lang="en-US" dirty="0"/>
              <a:t> y </a:t>
            </a:r>
            <a:r>
              <a:rPr lang="en-US" err="1"/>
              <a:t>seguridad</a:t>
            </a:r>
            <a:r>
              <a:rPr lang="en-US" dirty="0"/>
              <a:t> </a:t>
            </a:r>
            <a:r>
              <a:rPr lang="en-US" err="1"/>
              <a:t>integrados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err="1"/>
              <a:t>Amplia</a:t>
            </a:r>
            <a:r>
              <a:rPr lang="en-US" dirty="0"/>
              <a:t> </a:t>
            </a:r>
            <a:r>
              <a:rPr lang="en-US" err="1"/>
              <a:t>aplicación</a:t>
            </a:r>
            <a:r>
              <a:rPr lang="en-US" dirty="0"/>
              <a:t>: </a:t>
            </a:r>
            <a:r>
              <a:rPr lang="en-US" err="1"/>
              <a:t>Utilizado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desarrollo</a:t>
            </a:r>
            <a:r>
              <a:rPr lang="en-US" dirty="0"/>
              <a:t> de </a:t>
            </a:r>
            <a:r>
              <a:rPr lang="en-US" err="1"/>
              <a:t>aplicaciones</a:t>
            </a:r>
            <a:r>
              <a:rPr lang="en-US" dirty="0"/>
              <a:t> </a:t>
            </a:r>
            <a:r>
              <a:rPr lang="en-US" err="1"/>
              <a:t>empresariales</a:t>
            </a:r>
            <a:r>
              <a:rPr lang="en-US" dirty="0"/>
              <a:t>, </a:t>
            </a:r>
            <a:r>
              <a:rPr lang="en-US" err="1"/>
              <a:t>móviles</a:t>
            </a:r>
            <a:r>
              <a:rPr lang="en-US" dirty="0"/>
              <a:t> (</a:t>
            </a:r>
            <a:r>
              <a:rPr lang="en-US" err="1"/>
              <a:t>especialmente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Android), web, y </a:t>
            </a:r>
            <a:r>
              <a:rPr lang="en-US" err="1"/>
              <a:t>sistemas</a:t>
            </a:r>
            <a:r>
              <a:rPr lang="en-US" dirty="0"/>
              <a:t> </a:t>
            </a:r>
            <a:r>
              <a:rPr lang="en-US" err="1"/>
              <a:t>embebidos</a:t>
            </a:r>
            <a:r>
              <a:rPr lang="en-US" dirty="0"/>
              <a:t>, entre </a:t>
            </a:r>
            <a:r>
              <a:rPr lang="en-US" err="1"/>
              <a:t>otros</a:t>
            </a:r>
            <a:r>
              <a:rPr lang="en-US" dirty="0"/>
              <a:t>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4F7A57-6C96-931D-15A1-AF11409E0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2755630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2155</TotalTime>
  <Words>1465</Words>
  <Application>Microsoft Macintosh PowerPoint</Application>
  <PresentationFormat>Widescreen</PresentationFormat>
  <Paragraphs>183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Modelo centrado en el estudiante</vt:lpstr>
      <vt:lpstr>PowerPoint Presentation</vt:lpstr>
      <vt:lpstr>Agenda</vt:lpstr>
      <vt:lpstr>PowerPoint Presentation</vt:lpstr>
      <vt:lpstr>Apache Tomcat</vt:lpstr>
      <vt:lpstr>Apache Tomcat II</vt:lpstr>
      <vt:lpstr>Agenda</vt:lpstr>
      <vt:lpstr>Java I</vt:lpstr>
      <vt:lpstr>Java II</vt:lpstr>
      <vt:lpstr>Java III</vt:lpstr>
      <vt:lpstr>Comentarios en Java</vt:lpstr>
      <vt:lpstr>TIPOS</vt:lpstr>
      <vt:lpstr>Objetos y Clases</vt:lpstr>
      <vt:lpstr>Herencia</vt:lpstr>
      <vt:lpstr>Polimorfismo</vt:lpstr>
      <vt:lpstr>PowerPoint Presentation</vt:lpstr>
      <vt:lpstr>Sitios o plataformas populares hechos con Java</vt:lpstr>
      <vt:lpstr>Agenda</vt:lpstr>
      <vt:lpstr>PowerPoint Presentation</vt:lpstr>
      <vt:lpstr>PowerPoint Presentation</vt:lpstr>
      <vt:lpstr>Java Web Servlets</vt:lpstr>
      <vt:lpstr>Estructura de un proyecto Web en Java</vt:lpstr>
      <vt:lpstr>Dependencias necesarias en Java</vt:lpstr>
      <vt:lpstr>Agenda</vt:lpstr>
      <vt:lpstr>Gestores de dependencias</vt:lpstr>
      <vt:lpstr>Gestores de dependencias – II </vt:lpstr>
      <vt:lpstr>Java: Maven vs Groove vs Jars</vt:lpstr>
      <vt:lpstr>PowerPoint Presentation</vt:lpstr>
      <vt:lpstr>PowerPoint Presentation</vt:lpstr>
      <vt:lpstr>PowerPoint Presentation</vt:lpstr>
      <vt:lpstr>Maven Central Repository</vt:lpstr>
      <vt:lpstr>Agenda</vt:lpstr>
      <vt:lpstr>Actividad</vt:lpstr>
      <vt:lpstr>Agenda</vt:lpstr>
      <vt:lpstr>Revisión de Diagrama de Clases</vt:lpstr>
      <vt:lpstr>Recapitulemos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Juan Felipe Florez Giraldo</cp:lastModifiedBy>
  <cp:revision>509</cp:revision>
  <dcterms:created xsi:type="dcterms:W3CDTF">2019-04-28T13:56:44Z</dcterms:created>
  <dcterms:modified xsi:type="dcterms:W3CDTF">2025-02-10T18:04:53Z</dcterms:modified>
</cp:coreProperties>
</file>